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1"/>
    <p:sldMasterId id="2147483665" r:id="rId2"/>
  </p:sldMasterIdLst>
  <p:notesMasterIdLst>
    <p:notesMasterId r:id="rId25"/>
  </p:notesMasterIdLst>
  <p:sldIdLst>
    <p:sldId id="300" r:id="rId3"/>
    <p:sldId id="323" r:id="rId4"/>
    <p:sldId id="302" r:id="rId5"/>
    <p:sldId id="259" r:id="rId6"/>
    <p:sldId id="303" r:id="rId7"/>
    <p:sldId id="304" r:id="rId8"/>
    <p:sldId id="358" r:id="rId9"/>
    <p:sldId id="305" r:id="rId10"/>
    <p:sldId id="320" r:id="rId11"/>
    <p:sldId id="322" r:id="rId12"/>
    <p:sldId id="321" r:id="rId13"/>
    <p:sldId id="317" r:id="rId14"/>
    <p:sldId id="316" r:id="rId15"/>
    <p:sldId id="319" r:id="rId16"/>
    <p:sldId id="331" r:id="rId17"/>
    <p:sldId id="333" r:id="rId18"/>
    <p:sldId id="334" r:id="rId19"/>
    <p:sldId id="336" r:id="rId20"/>
    <p:sldId id="359" r:id="rId21"/>
    <p:sldId id="360" r:id="rId22"/>
    <p:sldId id="318" r:id="rId23"/>
    <p:sldId id="315"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007" autoAdjust="0"/>
    <p:restoredTop sz="65710" autoAdjust="0"/>
  </p:normalViewPr>
  <p:slideViewPr>
    <p:cSldViewPr snapToGrid="0">
      <p:cViewPr varScale="1">
        <p:scale>
          <a:sx n="51" d="100"/>
          <a:sy n="51" d="100"/>
        </p:scale>
        <p:origin x="706" y="48"/>
      </p:cViewPr>
      <p:guideLst>
        <p:guide orient="horz" pos="2160"/>
        <p:guide pos="3840"/>
      </p:guideLst>
    </p:cSldViewPr>
  </p:slideViewPr>
  <p:notesTextViewPr>
    <p:cViewPr>
      <p:scale>
        <a:sx n="1" d="1"/>
        <a:sy n="1" d="1"/>
      </p:scale>
      <p:origin x="0" y="0"/>
    </p:cViewPr>
  </p:notesTextViewPr>
  <p:sorterViewPr>
    <p:cViewPr varScale="1">
      <p:scale>
        <a:sx n="100" d="100"/>
        <a:sy n="100" d="100"/>
      </p:scale>
      <p:origin x="0" y="0"/>
    </p:cViewPr>
  </p:sorterViewPr>
  <p:notesViewPr>
    <p:cSldViewPr snapToGrid="0">
      <p:cViewPr varScale="1">
        <p:scale>
          <a:sx n="60" d="100"/>
          <a:sy n="60" d="100"/>
        </p:scale>
        <p:origin x="984" y="43"/>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viewProps" Target="viewProps.xml"/><Relationship Id="rId30" Type="http://schemas.microsoft.com/office/2015/10/relationships/revisionInfo" Target="revisionInfo.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jpe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A13B17-C506-4D51-BB37-16B365906619}" type="datetimeFigureOut">
              <a:rPr lang="en-US" smtClean="0"/>
              <a:t>3/9/2018</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98D5BB-B127-481F-BC0A-2F77C576BB34}" type="slidenum">
              <a:rPr lang="en-US" smtClean="0"/>
              <a:t>‹#›</a:t>
            </a:fld>
            <a:endParaRPr lang="en-US" dirty="0"/>
          </a:p>
        </p:txBody>
      </p:sp>
    </p:spTree>
    <p:extLst>
      <p:ext uri="{BB962C8B-B14F-4D97-AF65-F5344CB8AC3E}">
        <p14:creationId xmlns:p14="http://schemas.microsoft.com/office/powerpoint/2010/main" val="197922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microsoft.com/en-us/legal/intellectualproperty/Trademarks/Usage/General.aspx"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Information in this document, including URL and other Internet Web site references, is subject to change without notice. Unless otherwise noted, the example companies, organizations, products, domain names, e-mail addresses, logos, people, places, and events depicted herein are fictitious, and no association with any real company, organization, product, domain name, e-mail address, logo, person, place or event is intended or should be inferred. 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 </a:t>
            </a:r>
          </a:p>
          <a:p>
            <a:r>
              <a:rPr lang="en-US" sz="1000" dirty="0"/>
              <a:t>Microsoft may have patents, patent applications, trademarks, copyrights, or other intellectual property rights covering subject matter in this document. Except as expressly provided in any written license agreement from Microsoft, the furnishing of this document does not give you any license to these patents, trademarks, copyrights, or other intellectual property. </a:t>
            </a:r>
          </a:p>
          <a:p>
            <a:r>
              <a:rPr lang="en-US" sz="1000" dirty="0"/>
              <a:t>The names of manufacturers, products, or URLs are provided for informational purposes only and Microsoft makes no representations and warranties, either expressed, implied, or statutory, regarding these manufacturers or the use of the products with any Microsoft technologies. The inclusion of a manufacturer or product does not imply endorsement of Microsoft of the manufacturer or product. Links may be provided to third party sites. Such sites are not under the control of Microsoft and Microsoft is not responsible for the contents of any linked site or any link contained in a linked site, or any changes or updates to such sites. Microsoft is not responsible for webcasting or any other form of transmission received from any linked site. Microsoft is providing these links to you only as a convenience, and the inclusion of any link does not imply endorsement of Microsoft of the site or the products contained therein. </a:t>
            </a:r>
          </a:p>
          <a:p>
            <a:r>
              <a:rPr lang="en-US" sz="1000" dirty="0"/>
              <a:t>© 2018 Microsoft Corporation. All rights reserved. Microsoft and the trademarks listed at </a:t>
            </a:r>
            <a:r>
              <a:rPr lang="en-US" sz="1000" dirty="0">
                <a:hlinkClick r:id="rId3"/>
              </a:rPr>
              <a:t>https://www.microsoft.com/en-us/legal/intellectualproperty/Trademarks/Usage/General.aspx</a:t>
            </a:r>
            <a:r>
              <a:rPr lang="en-US" sz="1000" dirty="0"/>
              <a:t> are trademarks of the Microsoft group of companies. All other trademarks are property of their respective owners.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5278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10</a:t>
            </a:fld>
            <a:endParaRPr lang="en-US" dirty="0"/>
          </a:p>
        </p:txBody>
      </p:sp>
    </p:spTree>
    <p:extLst>
      <p:ext uri="{BB962C8B-B14F-4D97-AF65-F5344CB8AC3E}">
        <p14:creationId xmlns:p14="http://schemas.microsoft.com/office/powerpoint/2010/main" val="2519026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11</a:t>
            </a:fld>
            <a:endParaRPr lang="en-US" dirty="0"/>
          </a:p>
        </p:txBody>
      </p:sp>
    </p:spTree>
    <p:extLst>
      <p:ext uri="{BB962C8B-B14F-4D97-AF65-F5344CB8AC3E}">
        <p14:creationId xmlns:p14="http://schemas.microsoft.com/office/powerpoint/2010/main" val="15792833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Sage Robertson, CTO, Contoso Air</a:t>
            </a:r>
          </a:p>
          <a:p>
            <a:pPr marL="171450" indent="-171450">
              <a:buFont typeface="Arial" panose="020B0604020202020204" pitchFamily="34" charset="0"/>
              <a:buChar char="•"/>
            </a:pPr>
            <a:r>
              <a:rPr lang="en-US" dirty="0"/>
              <a:t>The primary audience is business decision makers and technology decision makers. </a:t>
            </a:r>
          </a:p>
          <a:p>
            <a:pPr marL="171450" indent="-171450">
              <a:buFont typeface="Arial" panose="020B0604020202020204" pitchFamily="34" charset="0"/>
              <a:buChar char="•"/>
            </a:pPr>
            <a:r>
              <a:rPr lang="en-US" dirty="0"/>
              <a:t>Usually we talk to the Infrastructure Managers who report to the CIO, or to application sponsors (like a VP LOB, CMO) or to those that represent the Business Unit IT or developers that report to application sponsors. </a:t>
            </a:r>
          </a:p>
        </p:txBody>
      </p:sp>
      <p:sp>
        <p:nvSpPr>
          <p:cNvPr id="4" name="Slide Number Placeholder 3"/>
          <p:cNvSpPr>
            <a:spLocks noGrp="1"/>
          </p:cNvSpPr>
          <p:nvPr>
            <p:ph type="sldNum" sz="quarter" idx="10"/>
          </p:nvPr>
        </p:nvSpPr>
        <p:spPr/>
        <p:txBody>
          <a:bodyPr/>
          <a:lstStyle/>
          <a:p>
            <a:fld id="{0998D5BB-B127-481F-BC0A-2F77C576BB34}" type="slidenum">
              <a:rPr lang="en-US" smtClean="0"/>
              <a:t>12</a:t>
            </a:fld>
            <a:endParaRPr lang="en-US" dirty="0"/>
          </a:p>
        </p:txBody>
      </p:sp>
    </p:spTree>
    <p:extLst>
      <p:ext uri="{BB962C8B-B14F-4D97-AF65-F5344CB8AC3E}">
        <p14:creationId xmlns:p14="http://schemas.microsoft.com/office/powerpoint/2010/main" val="6476742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baseline="0" dirty="0">
                <a:solidFill>
                  <a:schemeClr val="tx1"/>
                </a:solidFill>
                <a:latin typeface="+mn-lt"/>
                <a:ea typeface="+mn-ea"/>
                <a:cs typeface="+mn-cs"/>
              </a:rPr>
              <a:t>This preferred solution is just one of many viable options</a:t>
            </a:r>
          </a:p>
          <a:p>
            <a:pPr rtl="0"/>
            <a:endParaRPr lang="en-US" sz="1200" b="0" i="0" u="none" strike="noStrike" kern="1200" baseline="0" dirty="0">
              <a:solidFill>
                <a:schemeClr val="tx1"/>
              </a:solidFill>
              <a:latin typeface="+mn-lt"/>
              <a:ea typeface="+mn-ea"/>
              <a:cs typeface="+mn-cs"/>
            </a:endParaRPr>
          </a:p>
          <a:p>
            <a:pPr rtl="0"/>
            <a:r>
              <a:rPr lang="en-US" sz="1200" b="0" i="0" u="none" strike="noStrike" kern="1200" baseline="0" dirty="0">
                <a:solidFill>
                  <a:schemeClr val="tx1"/>
                </a:solidFill>
                <a:latin typeface="+mn-lt"/>
                <a:ea typeface="+mn-ea"/>
                <a:cs typeface="+mn-cs"/>
              </a:rPr>
              <a:t>From a high-level:</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Contoso Air employees affix RFID tag to customer’s checked luggage, and associates it with the customer and flight information using a PowerApps application.</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The PowerApps application triggers this information to be stored in Cosmos DB via an HttpTrigger.</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RFID scanners along luggage conveyor belts scan the tags.</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The RFID scanner utilizes MQTT protocol to send a status message for the luggage to an IoT Hub.</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The IoT Hub is configured with a Service Bus Queue endpoint and corresponding filter that identifies the status message.</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Messages are matched and forwarded to the Service Bus Queue. Having the messages sent to the Service Bus Queue ensures reliability as items will not be removed from the queue until processed.</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Azure Function triggered by queue stores the current location of the luggage into Cosmos DB.</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Luggage is again scanned using a PowerApps mobile application as it is loaded onto the plane.</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An Azure function is initiated via an HttpTrigger when the luggage is scanned, and the location of the luggage is updated as having been loaded on the plane.</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Once all luggage has been loaded onto the plane, the baggage handler application sends another message indicating all bags are loaded on the plane, this status is also sent along to Cosmos DB via an HttpTrigger. </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PowerApps push notifications and email notifications sent to personnel for any discrepancies.</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Customers can access their Xamarin-based mobile application to view luggage location details.</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Using the same workflow as outlined above, once the flight has landed at its destination, each bag is scanned upon its removal from the plane and its location information is updated. The luggage is then placed on the luggage conveyor belt at baggage claim where RFID scanners will again scan them and update their location. The customer is then able to retrieve their bag from baggage claim. </a:t>
            </a:r>
          </a:p>
        </p:txBody>
      </p:sp>
      <p:sp>
        <p:nvSpPr>
          <p:cNvPr id="4" name="Slide Number Placeholder 3"/>
          <p:cNvSpPr>
            <a:spLocks noGrp="1"/>
          </p:cNvSpPr>
          <p:nvPr>
            <p:ph type="sldNum" sz="quarter" idx="10"/>
          </p:nvPr>
        </p:nvSpPr>
        <p:spPr/>
        <p:txBody>
          <a:bodyPr/>
          <a:lstStyle/>
          <a:p>
            <a:fld id="{0998D5BB-B127-481F-BC0A-2F77C576BB34}" type="slidenum">
              <a:rPr lang="en-US" smtClean="0"/>
              <a:t>13</a:t>
            </a:fld>
            <a:endParaRPr lang="en-US" dirty="0"/>
          </a:p>
        </p:txBody>
      </p:sp>
    </p:spTree>
    <p:extLst>
      <p:ext uri="{BB962C8B-B14F-4D97-AF65-F5344CB8AC3E}">
        <p14:creationId xmlns:p14="http://schemas.microsoft.com/office/powerpoint/2010/main" val="41792817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1" i="1" u="none" strike="noStrike" kern="1200" baseline="0" dirty="0">
                <a:solidFill>
                  <a:schemeClr val="tx1"/>
                </a:solidFill>
                <a:latin typeface="+mn-lt"/>
                <a:ea typeface="+mn-ea"/>
                <a:cs typeface="+mn-cs"/>
              </a:rPr>
              <a:t>Given their existing services, how would you ensure that all communication to and from the system is secured? How would you authenticate and authorize an RFID scanner client?</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With the use of the Azure IoT SDK, authentication and authorization of a device can occur using the MQTT protocol automatically using only the IoT Hub connection string. Alternatively, MQTT can be used directly (in cases where the SDK can’t be used) by issuing a CONNECT packet that provides a Client Id, Username and Password – where password is a generated SAS token. It is important to note that MQTT tokens are time sensitive and have an expiration.</a:t>
            </a:r>
          </a:p>
          <a:p>
            <a:pPr rtl="0"/>
            <a:endParaRPr lang="en-US" sz="1200" b="0" i="0" u="none" strike="noStrike" kern="1200" baseline="0" dirty="0">
              <a:solidFill>
                <a:schemeClr val="tx1"/>
              </a:solidFill>
              <a:latin typeface="+mn-lt"/>
              <a:ea typeface="+mn-ea"/>
              <a:cs typeface="+mn-cs"/>
            </a:endParaRPr>
          </a:p>
          <a:p>
            <a:pPr rtl="0"/>
            <a:r>
              <a:rPr lang="en-US" sz="1200" b="1" i="1" u="none" strike="noStrike" kern="1200" baseline="0" dirty="0">
                <a:solidFill>
                  <a:schemeClr val="tx1"/>
                </a:solidFill>
                <a:latin typeface="+mn-lt"/>
                <a:ea typeface="+mn-ea"/>
                <a:cs typeface="+mn-cs"/>
              </a:rPr>
              <a:t>How would you authenticate and authorize an employee using a client application?</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Given Contoso Air is already federating their AD, it makes sense that any employee-related client applications utilize Azure Active Directory.</a:t>
            </a:r>
          </a:p>
          <a:p>
            <a:pPr rtl="0"/>
            <a:endParaRPr lang="en-US" sz="1200" b="0" i="0" u="none" strike="noStrike" kern="1200" baseline="0" dirty="0">
              <a:solidFill>
                <a:schemeClr val="tx1"/>
              </a:solidFill>
              <a:latin typeface="+mn-lt"/>
              <a:ea typeface="+mn-ea"/>
              <a:cs typeface="+mn-cs"/>
            </a:endParaRPr>
          </a:p>
          <a:p>
            <a:pPr rtl="0"/>
            <a:r>
              <a:rPr lang="en-US" sz="1200" b="1" i="1" u="none" strike="noStrike" kern="1200" baseline="0" dirty="0">
                <a:solidFill>
                  <a:schemeClr val="tx1"/>
                </a:solidFill>
                <a:latin typeface="+mn-lt"/>
                <a:ea typeface="+mn-ea"/>
                <a:cs typeface="+mn-cs"/>
              </a:rPr>
              <a:t>How would you authenticate and authorize a customer using a mobile application?</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Using the authentication extension of the backend server SDK for Azure Mobile App, federated authentication via Azure Active Directory, Facebook, Google, Microsoft or Twitter is possible. If their current external facing website uses a different identity provider, the SDK also allows for custom identity provider integration through custom code. Furthermore, API controllers and/or methods can be additionally secured individually, for instance, for a .NET backend, using the [Authorize] attribute.</a:t>
            </a:r>
          </a:p>
          <a:p>
            <a:pPr rtl="0"/>
            <a:endParaRPr lang="en-US" sz="1200" b="0" i="0" u="none" strike="noStrike" kern="1200" baseline="0" dirty="0">
              <a:solidFill>
                <a:schemeClr val="tx1"/>
              </a:solidFill>
              <a:latin typeface="+mn-lt"/>
              <a:ea typeface="+mn-ea"/>
              <a:cs typeface="+mn-cs"/>
            </a:endParaRPr>
          </a:p>
          <a:p>
            <a:pPr rtl="0"/>
            <a:r>
              <a:rPr lang="en-US" sz="1200" b="1" i="1" u="none" strike="noStrike" kern="1200" baseline="0" dirty="0">
                <a:solidFill>
                  <a:schemeClr val="tx1"/>
                </a:solidFill>
                <a:latin typeface="+mn-lt"/>
                <a:ea typeface="+mn-ea"/>
                <a:cs typeface="+mn-cs"/>
              </a:rPr>
              <a:t>How would you ensure that in-transit data is secured?</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Communications into Azure IoT Hub can use TLS/SSL configuration, similarly when connecting the Xamarin applications to the Azure App Service, SSL may be used. Communications from employee applications are secured using Azure Active Directory with the credentials of the actual user.</a:t>
            </a:r>
          </a:p>
          <a:p>
            <a:pPr rtl="0"/>
            <a:endParaRPr lang="en-US" sz="1200" b="0" i="0"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14</a:t>
            </a:fld>
            <a:endParaRPr lang="en-US" dirty="0"/>
          </a:p>
        </p:txBody>
      </p:sp>
    </p:spTree>
    <p:extLst>
      <p:ext uri="{BB962C8B-B14F-4D97-AF65-F5344CB8AC3E}">
        <p14:creationId xmlns:p14="http://schemas.microsoft.com/office/powerpoint/2010/main" val="41158326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i="1" dirty="0"/>
              <a:t>What format would you choose for the messages being ingested by the system?</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t>JSON format as it is currently the most popular format for modern IoT and Web Systems.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1" i="1" dirty="0"/>
              <a:t>Define the messages that need to be ingested.</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t>JSON messages will be similar to the following: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t>     “baggageId” : “double”,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t>     “customerId”: “double”,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t>     “scannerId”: “int”,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t>     “flightId”: “int”,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t>     “locationId”: “value”,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t>     “timestamp”: “timestamp”,</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t>     “status”: “string”,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t>     “isBaggageMessage”: bool</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t>The status value will be determined by the source of the message. For example, a message sent from an employee checking in a bag for a customer would be assigned a status of “desk-check-in”, and an RFID scanner would have a status of “rfid-scanner,” allowing each message to be associated with the mechanism sending it. The </a:t>
            </a:r>
            <a:r>
              <a:rPr lang="en-US" b="0" i="1" dirty="0"/>
              <a:t>isBaggageMessage</a:t>
            </a:r>
            <a:r>
              <a:rPr lang="en-US" b="0" i="0" dirty="0"/>
              <a:t> property indicates whether the message was received as a result of scanning the RFID tag on a piece of luggage, or if the message was sent by an employee using a mobile app, such as a baggage handler sending a message that the last bag has been loaded onto a flight.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1" i="1" dirty="0"/>
              <a:t>What is the anticipated volume in messages expected from the RFID IoT solution that Contoso Air will need to support given their employee and customer base?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t>Contoso Air has distributed their Azure resources across 3 regions. At any given time, Contoso has an average of 120 active flights on the ground (processing baggage) at 60 locations worldwide. Each flight has an estimated 180 customers with an average of 360 checked bags. Each bag’s location is recorded at minimum 5 times for each flight, 2 of which occur via RFID scanners. Assuming that it takes one hour to get bags from one location at an airport to another, at maximum, they can expect 120 (flights) x 360 (bags) x 2 (rfid checkpoints) messages per hour divided across their 3 Azure regions. (120 x 360 x 2)/3 = 28,800 messages per hour per region or 691,200 messages per day per region. As such, implementing an IoT hub in each region at the S2 level (unlimited devices, 6 million messages per day is required and provides much room for future growth). At the service bus level, approximately 22 million messages will be processed per month per region. This means the basic tier will suffice at $0.05/million messages ($1.10 per region per month).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1" i="1" dirty="0"/>
              <a:t>How would you propose they ingest that quantity of RFID messages? What Azure service(s) would you recommend and why? At what initial scale?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t>As the daily messages exceed 400k per region, implementing an IoT hub in each region at the S2 level (unlimited devices, 6 million messages per day) is required and provides plenty of room for future growth. At the service bus level (queue), approximately 22 million messages will be processed per month per region. This means the basic tier will suffice at $0.05/million messages ($1.10 per region per month).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1" i="1" dirty="0"/>
              <a:t>What protocol would they use in sending data to the service(s) used for message ingestion?</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t>Currently the most popular protocol for IoT devices to send data to IoT Hub is via MQTT.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1" i="1" dirty="0"/>
              <a:t>Define any endpoint(s) used for message ingestion.</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t>&lt;tbd&gt;. .azure-devices.net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p>
        </p:txBody>
      </p:sp>
      <p:sp>
        <p:nvSpPr>
          <p:cNvPr id="4" name="Slide Number Placeholder 3"/>
          <p:cNvSpPr>
            <a:spLocks noGrp="1"/>
          </p:cNvSpPr>
          <p:nvPr>
            <p:ph type="sldNum" sz="quarter" idx="10"/>
          </p:nvPr>
        </p:nvSpPr>
        <p:spPr/>
        <p:txBody>
          <a:bodyPr/>
          <a:lstStyle/>
          <a:p>
            <a:fld id="{0998D5BB-B127-481F-BC0A-2F77C576BB34}" type="slidenum">
              <a:rPr lang="en-US" smtClean="0"/>
              <a:t>15</a:t>
            </a:fld>
            <a:endParaRPr lang="en-US" dirty="0"/>
          </a:p>
        </p:txBody>
      </p:sp>
    </p:spTree>
    <p:extLst>
      <p:ext uri="{BB962C8B-B14F-4D97-AF65-F5344CB8AC3E}">
        <p14:creationId xmlns:p14="http://schemas.microsoft.com/office/powerpoint/2010/main" val="41482737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b="1" i="1" kern="1200" dirty="0">
                <a:solidFill>
                  <a:schemeClr val="tx1"/>
                </a:solidFill>
                <a:effectLst/>
                <a:latin typeface="+mn-lt"/>
                <a:ea typeface="+mn-ea"/>
                <a:cs typeface="+mn-cs"/>
              </a:rPr>
              <a:t>What Azure service would you use to guarantee ingested data is processed reliably?</a:t>
            </a:r>
            <a:endParaRPr lang="en-US" sz="1200" b="1"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Azure IoT Hub is designed to ingest data at a high scale. To ensure ingested data is processed reliably, a filter is defined to identify the incoming baggage messages that will forward them to a Service Bus Queue. This queue will house all messages until such a time that they are processed. This means that even during peak loads, no messages will be lost, and all messages will eventually be processed from this queue.</a:t>
            </a:r>
          </a:p>
          <a:p>
            <a:pPr lvl="0"/>
            <a:r>
              <a:rPr lang="en-US" sz="1200" kern="1200" dirty="0">
                <a:solidFill>
                  <a:schemeClr val="tx1"/>
                </a:solidFill>
                <a:effectLst/>
                <a:latin typeface="+mn-lt"/>
                <a:ea typeface="+mn-ea"/>
                <a:cs typeface="+mn-cs"/>
              </a:rPr>
              <a:t> </a:t>
            </a:r>
          </a:p>
          <a:p>
            <a:pPr lvl="0"/>
            <a:r>
              <a:rPr lang="en-US" sz="1200" b="1" i="1" kern="1200" dirty="0">
                <a:solidFill>
                  <a:schemeClr val="tx1"/>
                </a:solidFill>
                <a:effectLst/>
                <a:latin typeface="+mn-lt"/>
                <a:ea typeface="+mn-ea"/>
                <a:cs typeface="+mn-cs"/>
              </a:rPr>
              <a:t>How would you ensure that the data is processed with low-latency?</a:t>
            </a:r>
            <a:endParaRPr lang="en-US" sz="1200" b="1"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IoT Hubs and Service Bus Queues are put in place in each of the 3 Azure regions chosen by Contoso Air. This means that data is processed closest to the source geographically thus reducing latency.</a:t>
            </a:r>
          </a:p>
          <a:p>
            <a:pPr lvl="0"/>
            <a:r>
              <a:rPr lang="en-US" sz="1200" kern="1200" dirty="0">
                <a:solidFill>
                  <a:schemeClr val="tx1"/>
                </a:solidFill>
                <a:effectLst/>
                <a:latin typeface="+mn-lt"/>
                <a:ea typeface="+mn-ea"/>
                <a:cs typeface="+mn-cs"/>
              </a:rPr>
              <a:t> </a:t>
            </a:r>
          </a:p>
          <a:p>
            <a:pPr lvl="0"/>
            <a:r>
              <a:rPr lang="en-US" sz="1200" b="1" i="1" kern="1200" dirty="0">
                <a:solidFill>
                  <a:schemeClr val="tx1"/>
                </a:solidFill>
                <a:effectLst/>
                <a:latin typeface="+mn-lt"/>
                <a:ea typeface="+mn-ea"/>
                <a:cs typeface="+mn-cs"/>
              </a:rPr>
              <a:t>Which Azure service would you use to persist the current state of the RFID luggage tag?</a:t>
            </a:r>
            <a:endParaRPr lang="en-US" sz="1200" b="1"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Cosmos DB is chosen to persist the data and history of the RFID luggage tag.</a:t>
            </a:r>
          </a:p>
          <a:p>
            <a:pPr lvl="0"/>
            <a:r>
              <a:rPr lang="en-US" sz="1200" kern="1200" dirty="0">
                <a:solidFill>
                  <a:schemeClr val="tx1"/>
                </a:solidFill>
                <a:effectLst/>
                <a:latin typeface="+mn-lt"/>
                <a:ea typeface="+mn-ea"/>
                <a:cs typeface="+mn-cs"/>
              </a:rPr>
              <a:t> </a:t>
            </a:r>
          </a:p>
          <a:p>
            <a:pPr lvl="0"/>
            <a:r>
              <a:rPr lang="en-US" sz="1200" b="1" i="1" kern="1200" dirty="0">
                <a:solidFill>
                  <a:schemeClr val="tx1"/>
                </a:solidFill>
                <a:effectLst/>
                <a:latin typeface="+mn-lt"/>
                <a:ea typeface="+mn-ea"/>
                <a:cs typeface="+mn-cs"/>
              </a:rPr>
              <a:t>How will you ensure that persisted data is available at low-latency around the globe?</a:t>
            </a:r>
            <a:endParaRPr lang="en-US" sz="1200" b="1"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Cosmos DB is automatically geographically replicated across all regions around the world. This ensures data is available globally at low-latency.</a:t>
            </a:r>
            <a:endParaRPr lang="en-US" sz="1200" b="0" i="0" dirty="0"/>
          </a:p>
        </p:txBody>
      </p:sp>
      <p:sp>
        <p:nvSpPr>
          <p:cNvPr id="4" name="Slide Number Placeholder 3"/>
          <p:cNvSpPr>
            <a:spLocks noGrp="1"/>
          </p:cNvSpPr>
          <p:nvPr>
            <p:ph type="sldNum" sz="quarter" idx="10"/>
          </p:nvPr>
        </p:nvSpPr>
        <p:spPr/>
        <p:txBody>
          <a:bodyPr/>
          <a:lstStyle/>
          <a:p>
            <a:fld id="{0998D5BB-B127-481F-BC0A-2F77C576BB34}" type="slidenum">
              <a:rPr lang="en-US" smtClean="0"/>
              <a:t>16</a:t>
            </a:fld>
            <a:endParaRPr lang="en-US" dirty="0"/>
          </a:p>
        </p:txBody>
      </p:sp>
    </p:spTree>
    <p:extLst>
      <p:ext uri="{BB962C8B-B14F-4D97-AF65-F5344CB8AC3E}">
        <p14:creationId xmlns:p14="http://schemas.microsoft.com/office/powerpoint/2010/main" val="37617889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b="1" i="1" kern="1200" dirty="0">
                <a:solidFill>
                  <a:schemeClr val="tx1"/>
                </a:solidFill>
                <a:effectLst/>
                <a:latin typeface="+mn-lt"/>
                <a:ea typeface="+mn-ea"/>
                <a:cs typeface="+mn-cs"/>
              </a:rPr>
              <a:t>What Azure service would you recommend that will provide read-only luggage information to the Customer mobile application. Why did you make this choice?</a:t>
            </a:r>
            <a:endParaRPr lang="en-US" sz="1200" b="1"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Azure Mobile Application Services will be used to service the Customer mobile application. These services extend Azure App Services by adding support for things like user sign-in and push notifications.</a:t>
            </a:r>
          </a:p>
          <a:p>
            <a:pPr lvl="0"/>
            <a:r>
              <a:rPr lang="en-US" sz="1200" kern="1200" dirty="0">
                <a:solidFill>
                  <a:schemeClr val="tx1"/>
                </a:solidFill>
                <a:effectLst/>
                <a:latin typeface="+mn-lt"/>
                <a:ea typeface="+mn-ea"/>
                <a:cs typeface="+mn-cs"/>
              </a:rPr>
              <a:t> </a:t>
            </a:r>
          </a:p>
          <a:p>
            <a:pPr lvl="0"/>
            <a:r>
              <a:rPr lang="en-US" sz="1200" b="1" i="1" kern="1200" dirty="0">
                <a:solidFill>
                  <a:schemeClr val="tx1"/>
                </a:solidFill>
                <a:effectLst/>
                <a:latin typeface="+mn-lt"/>
                <a:ea typeface="+mn-ea"/>
                <a:cs typeface="+mn-cs"/>
              </a:rPr>
              <a:t>What protocol is used when the Customer mobile application initiates communication with the service you decided upon in #1?</a:t>
            </a:r>
            <a:endParaRPr lang="en-US" sz="1200" b="1"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HTTPS will be used to ensure secure communication between the mobile application and the mobile App Services.</a:t>
            </a:r>
            <a:endParaRPr lang="en-US" sz="1200" b="0" i="0" dirty="0"/>
          </a:p>
        </p:txBody>
      </p:sp>
      <p:sp>
        <p:nvSpPr>
          <p:cNvPr id="4" name="Slide Number Placeholder 3"/>
          <p:cNvSpPr>
            <a:spLocks noGrp="1"/>
          </p:cNvSpPr>
          <p:nvPr>
            <p:ph type="sldNum" sz="quarter" idx="10"/>
          </p:nvPr>
        </p:nvSpPr>
        <p:spPr/>
        <p:txBody>
          <a:bodyPr/>
          <a:lstStyle/>
          <a:p>
            <a:fld id="{0998D5BB-B127-481F-BC0A-2F77C576BB34}" type="slidenum">
              <a:rPr lang="en-US" smtClean="0"/>
              <a:t>17</a:t>
            </a:fld>
            <a:endParaRPr lang="en-US" dirty="0"/>
          </a:p>
        </p:txBody>
      </p:sp>
    </p:spTree>
    <p:extLst>
      <p:ext uri="{BB962C8B-B14F-4D97-AF65-F5344CB8AC3E}">
        <p14:creationId xmlns:p14="http://schemas.microsoft.com/office/powerpoint/2010/main" val="7299887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b="1" i="1" kern="1200" dirty="0">
                <a:solidFill>
                  <a:schemeClr val="tx1"/>
                </a:solidFill>
                <a:effectLst/>
                <a:latin typeface="+mn-lt"/>
                <a:ea typeface="+mn-ea"/>
                <a:cs typeface="+mn-cs"/>
              </a:rPr>
              <a:t>Which Azure service do you recommend using for housing application source code?</a:t>
            </a:r>
            <a:endParaRPr lang="en-US" sz="1200" b="1"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Visual Studio Team Services (VSTS)</a:t>
            </a:r>
          </a:p>
          <a:p>
            <a:pPr lvl="0"/>
            <a:r>
              <a:rPr lang="en-US" sz="1200" kern="1200" dirty="0">
                <a:solidFill>
                  <a:schemeClr val="tx1"/>
                </a:solidFill>
                <a:effectLst/>
                <a:latin typeface="+mn-lt"/>
                <a:ea typeface="+mn-ea"/>
                <a:cs typeface="+mn-cs"/>
              </a:rPr>
              <a:t> </a:t>
            </a:r>
          </a:p>
          <a:p>
            <a:pPr lvl="0"/>
            <a:r>
              <a:rPr lang="en-US" sz="1200" b="1" i="1" kern="1200" dirty="0">
                <a:solidFill>
                  <a:schemeClr val="tx1"/>
                </a:solidFill>
                <a:effectLst/>
                <a:latin typeface="+mn-lt"/>
                <a:ea typeface="+mn-ea"/>
                <a:cs typeface="+mn-cs"/>
              </a:rPr>
              <a:t>What Azure services do you recommend for automated builds, testing, and deployment?</a:t>
            </a:r>
            <a:endParaRPr lang="en-US" sz="1200" b="1"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VSTS and Visual Studio App Center (VSAC) for the Xamarin Application. VSAC provides a centralized conglomeration of services focusing on critical mobile development activities. These services include source control, automated builds/continuous integration, testing, distribution, persistent data storage, authentication (including AAD), crash reporting, and analytics.</a:t>
            </a:r>
          </a:p>
          <a:p>
            <a:pPr lvl="0"/>
            <a:r>
              <a:rPr lang="en-US" sz="1200" kern="1200" dirty="0">
                <a:solidFill>
                  <a:schemeClr val="tx1"/>
                </a:solidFill>
                <a:effectLst/>
                <a:latin typeface="+mn-lt"/>
                <a:ea typeface="+mn-ea"/>
                <a:cs typeface="+mn-cs"/>
              </a:rPr>
              <a:t> </a:t>
            </a:r>
          </a:p>
          <a:p>
            <a:pPr lvl="0"/>
            <a:r>
              <a:rPr lang="en-US" sz="1200" b="1" i="1" kern="1200" dirty="0">
                <a:solidFill>
                  <a:schemeClr val="tx1"/>
                </a:solidFill>
                <a:effectLst/>
                <a:latin typeface="+mn-lt"/>
                <a:ea typeface="+mn-ea"/>
                <a:cs typeface="+mn-cs"/>
              </a:rPr>
              <a:t>Which Azure service would you use to store application secrets, such as certificates or connection strings so that they aren’t readily available in client application source control?</a:t>
            </a:r>
            <a:endParaRPr lang="en-US" sz="1200" b="1"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Azure Key Vault </a:t>
            </a:r>
          </a:p>
          <a:p>
            <a:pPr lvl="0"/>
            <a:r>
              <a:rPr lang="en-US" sz="1200" kern="1200" dirty="0">
                <a:solidFill>
                  <a:schemeClr val="tx1"/>
                </a:solidFill>
                <a:effectLst/>
                <a:latin typeface="+mn-lt"/>
                <a:ea typeface="+mn-ea"/>
                <a:cs typeface="+mn-cs"/>
              </a:rPr>
              <a:t> </a:t>
            </a:r>
          </a:p>
          <a:p>
            <a:pPr lvl="0"/>
            <a:r>
              <a:rPr lang="en-US" sz="1200" b="1" i="1" kern="1200" dirty="0">
                <a:solidFill>
                  <a:schemeClr val="tx1"/>
                </a:solidFill>
                <a:effectLst/>
                <a:latin typeface="+mn-lt"/>
                <a:ea typeface="+mn-ea"/>
                <a:cs typeface="+mn-cs"/>
              </a:rPr>
              <a:t>How would you bridge data between on-premises systems and Microsoft Azure?</a:t>
            </a:r>
            <a:endParaRPr lang="en-US" sz="1200" b="1"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The only area where on-premises data is required is through the employee applications that are implemented using PowerApps. PowerApps Data Gateway is a tool that provides a way to define hybrid connections between on-premises data sources and the employee PowerApps.  Similarly, if the need arises, the Azure Service Bus can be used to create hybrid connections to on-premises data.</a:t>
            </a:r>
          </a:p>
          <a:p>
            <a:pPr lvl="0"/>
            <a:r>
              <a:rPr lang="en-US" sz="1200" kern="1200" dirty="0">
                <a:solidFill>
                  <a:schemeClr val="tx1"/>
                </a:solidFill>
                <a:effectLst/>
                <a:latin typeface="+mn-lt"/>
                <a:ea typeface="+mn-ea"/>
                <a:cs typeface="+mn-cs"/>
              </a:rPr>
              <a:t> </a:t>
            </a:r>
          </a:p>
          <a:p>
            <a:pPr lvl="0"/>
            <a:r>
              <a:rPr lang="en-US" sz="1200" b="1" i="1" kern="1200" dirty="0">
                <a:solidFill>
                  <a:schemeClr val="tx1"/>
                </a:solidFill>
                <a:effectLst/>
                <a:latin typeface="+mn-lt"/>
                <a:ea typeface="+mn-ea"/>
                <a:cs typeface="+mn-cs"/>
              </a:rPr>
              <a:t>What Azure service would you recommend for Contoso Air business users to be able to self-service a CRUD (Create, Read, Update, Delete) application that can be made available on both web and mobile?</a:t>
            </a:r>
            <a:endParaRPr lang="en-US" sz="1200" b="1"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PowerApps provide a way for employees of Contoso Air to tailor their own applications to suit the needs of their everyday work.</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p>
        </p:txBody>
      </p:sp>
      <p:sp>
        <p:nvSpPr>
          <p:cNvPr id="4" name="Slide Number Placeholder 3"/>
          <p:cNvSpPr>
            <a:spLocks noGrp="1"/>
          </p:cNvSpPr>
          <p:nvPr>
            <p:ph type="sldNum" sz="quarter" idx="10"/>
          </p:nvPr>
        </p:nvSpPr>
        <p:spPr/>
        <p:txBody>
          <a:bodyPr/>
          <a:lstStyle/>
          <a:p>
            <a:fld id="{0998D5BB-B127-481F-BC0A-2F77C576BB34}" type="slidenum">
              <a:rPr lang="en-US" smtClean="0"/>
              <a:t>18</a:t>
            </a:fld>
            <a:endParaRPr lang="en-US" dirty="0"/>
          </a:p>
        </p:txBody>
      </p:sp>
    </p:spTree>
    <p:extLst>
      <p:ext uri="{BB962C8B-B14F-4D97-AF65-F5344CB8AC3E}">
        <p14:creationId xmlns:p14="http://schemas.microsoft.com/office/powerpoint/2010/main" val="70676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b="1" i="1" kern="1200" dirty="0">
                <a:solidFill>
                  <a:schemeClr val="tx1"/>
                </a:solidFill>
                <a:effectLst/>
                <a:latin typeface="+mn-lt"/>
                <a:ea typeface="+mn-ea"/>
                <a:cs typeface="+mn-cs"/>
              </a:rPr>
              <a:t>Contoso Air is worried about potential security-related disruptions to the system.</a:t>
            </a:r>
            <a:endParaRPr lang="en-US" sz="1200" b="1"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Throughout the design of this solution, security has been at the forefront of the decisions. </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All communication between environments, devices and regions are performed over secured channels.</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TLS/SSL from RFID channels, Active Directory and client credentials from employee applications, as well as SSL and a JWT-token based security in the Xamarin-based mobile application.</a:t>
            </a:r>
          </a:p>
          <a:p>
            <a:pPr lvl="0"/>
            <a:r>
              <a:rPr lang="en-US" sz="1200" kern="1200" dirty="0">
                <a:solidFill>
                  <a:schemeClr val="tx1"/>
                </a:solidFill>
                <a:effectLst/>
                <a:latin typeface="+mn-lt"/>
                <a:ea typeface="+mn-ea"/>
                <a:cs typeface="+mn-cs"/>
              </a:rPr>
              <a:t> </a:t>
            </a:r>
          </a:p>
          <a:p>
            <a:pPr lvl="0"/>
            <a:r>
              <a:rPr lang="en-US" sz="1200" b="1" i="1" kern="1200" dirty="0">
                <a:solidFill>
                  <a:schemeClr val="tx1"/>
                </a:solidFill>
                <a:effectLst/>
                <a:latin typeface="+mn-lt"/>
                <a:ea typeface="+mn-ea"/>
                <a:cs typeface="+mn-cs"/>
              </a:rPr>
              <a:t>There is concern over Azure’s ability to communicate reliably with IoT RFID scanners.</a:t>
            </a:r>
            <a:endParaRPr lang="en-US" sz="1200" b="1"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There are 3 Azure regions already defined for Contoso Air. The IoT hub and Service Bus Queues are implemented in all regions to ensure the best quality communication.</a:t>
            </a:r>
          </a:p>
          <a:p>
            <a:pPr lvl="0"/>
            <a:r>
              <a:rPr lang="en-US" sz="1200" kern="1200" dirty="0">
                <a:solidFill>
                  <a:schemeClr val="tx1"/>
                </a:solidFill>
                <a:effectLst/>
                <a:latin typeface="+mn-lt"/>
                <a:ea typeface="+mn-ea"/>
                <a:cs typeface="+mn-cs"/>
              </a:rPr>
              <a:t> </a:t>
            </a:r>
          </a:p>
          <a:p>
            <a:pPr lvl="0"/>
            <a:r>
              <a:rPr lang="en-US" sz="1200" b="1" i="1" kern="1200" dirty="0">
                <a:solidFill>
                  <a:schemeClr val="tx1"/>
                </a:solidFill>
                <a:effectLst/>
                <a:latin typeface="+mn-lt"/>
                <a:ea typeface="+mn-ea"/>
                <a:cs typeface="+mn-cs"/>
              </a:rPr>
              <a:t>Is Xamarin the right solution for the customer mobile applications?</a:t>
            </a:r>
            <a:endParaRPr lang="en-US" sz="1200" b="1"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Xamarin Forms has been chosen as the solution for the mobile applications. This makes sense as the definition of the user interface is ubiquitous across all the target mobile platforms for this application, thus reducing development time.</a:t>
            </a:r>
          </a:p>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19</a:t>
            </a:fld>
            <a:endParaRPr lang="en-US" dirty="0"/>
          </a:p>
        </p:txBody>
      </p:sp>
    </p:spTree>
    <p:extLst>
      <p:ext uri="{BB962C8B-B14F-4D97-AF65-F5344CB8AC3E}">
        <p14:creationId xmlns:p14="http://schemas.microsoft.com/office/powerpoint/2010/main" val="9854559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baseline="0" dirty="0">
                <a:solidFill>
                  <a:schemeClr val="tx1"/>
                </a:solidFill>
                <a:latin typeface="+mn-lt"/>
                <a:ea typeface="+mn-ea"/>
                <a:cs typeface="+mn-cs"/>
              </a:rPr>
              <a:t>This is an introduction to the Cloud Workshop at a high level. Later we’ll get into customer objections, requirements, etc… but we want to ground the participants on the business outcomes we’re going after for the day.</a:t>
            </a:r>
          </a:p>
        </p:txBody>
      </p:sp>
      <p:sp>
        <p:nvSpPr>
          <p:cNvPr id="4" name="Slide Number Placeholder 3"/>
          <p:cNvSpPr>
            <a:spLocks noGrp="1"/>
          </p:cNvSpPr>
          <p:nvPr>
            <p:ph type="sldNum" sz="quarter" idx="10"/>
          </p:nvPr>
        </p:nvSpPr>
        <p:spPr/>
        <p:txBody>
          <a:bodyPr/>
          <a:lstStyle/>
          <a:p>
            <a:fld id="{0998D5BB-B127-481F-BC0A-2F77C576BB34}" type="slidenum">
              <a:rPr lang="en-US" smtClean="0"/>
              <a:t>2</a:t>
            </a:fld>
            <a:endParaRPr lang="en-US" dirty="0"/>
          </a:p>
        </p:txBody>
      </p:sp>
    </p:spTree>
    <p:extLst>
      <p:ext uri="{BB962C8B-B14F-4D97-AF65-F5344CB8AC3E}">
        <p14:creationId xmlns:p14="http://schemas.microsoft.com/office/powerpoint/2010/main" val="9206794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b="1" i="1" kern="1200" dirty="0">
                <a:solidFill>
                  <a:schemeClr val="tx1"/>
                </a:solidFill>
                <a:effectLst/>
                <a:latin typeface="+mn-lt"/>
                <a:ea typeface="+mn-ea"/>
                <a:cs typeface="+mn-cs"/>
              </a:rPr>
              <a:t>How does this solution guarantee low data latency?</a:t>
            </a:r>
            <a:endParaRPr lang="en-US" sz="1200" b="1"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All Azure resources in this solution are either implemented or replicated into all main regions identified by Contoso Air.</a:t>
            </a:r>
          </a:p>
          <a:p>
            <a:pPr lvl="0"/>
            <a:r>
              <a:rPr lang="en-US" sz="1200" kern="1200" dirty="0">
                <a:solidFill>
                  <a:schemeClr val="tx1"/>
                </a:solidFill>
                <a:effectLst/>
                <a:latin typeface="+mn-lt"/>
                <a:ea typeface="+mn-ea"/>
                <a:cs typeface="+mn-cs"/>
              </a:rPr>
              <a:t> </a:t>
            </a:r>
          </a:p>
          <a:p>
            <a:pPr lvl="0"/>
            <a:r>
              <a:rPr lang="en-US" sz="1200" b="1" i="1" kern="1200" dirty="0">
                <a:solidFill>
                  <a:schemeClr val="tx1"/>
                </a:solidFill>
                <a:effectLst/>
                <a:latin typeface="+mn-lt"/>
                <a:ea typeface="+mn-ea"/>
                <a:cs typeface="+mn-cs"/>
              </a:rPr>
              <a:t>There will be multiple of scanners being used at a given time, does this solution scale?</a:t>
            </a:r>
            <a:endParaRPr lang="en-US" sz="1200" b="1"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From an IoT perspective, the IoT hub has been designed to be able to ingest an immense amount of data. Given that the Contoso Air recommended tier for the IoT Hub (S2) allows for 6 million messages a day, they will only be expecting approximately 700K messages, allowing lots of space for future growth. </a:t>
            </a:r>
          </a:p>
          <a:p>
            <a:pPr lvl="0"/>
            <a:r>
              <a:rPr lang="en-US" sz="1200" kern="1200" dirty="0">
                <a:solidFill>
                  <a:schemeClr val="tx1"/>
                </a:solidFill>
                <a:effectLst/>
                <a:latin typeface="+mn-lt"/>
                <a:ea typeface="+mn-ea"/>
                <a:cs typeface="+mn-cs"/>
              </a:rPr>
              <a:t> </a:t>
            </a:r>
          </a:p>
          <a:p>
            <a:pPr lvl="0"/>
            <a:r>
              <a:rPr lang="en-US" sz="1200" b="1" i="1" kern="1200" dirty="0">
                <a:solidFill>
                  <a:schemeClr val="tx1"/>
                </a:solidFill>
                <a:effectLst/>
                <a:latin typeface="+mn-lt"/>
                <a:ea typeface="+mn-ea"/>
                <a:cs typeface="+mn-cs"/>
              </a:rPr>
              <a:t>The new system may require querying data from on-premises data sources, how do you bridge that gap?</a:t>
            </a:r>
            <a:endParaRPr lang="en-US" sz="1200" b="1"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On-premises data can be bridged with PowerApps Data Gateway or a Hybrid connection endpoint defined in the Azure Service bus.</a:t>
            </a: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20</a:t>
            </a:fld>
            <a:endParaRPr lang="en-US" dirty="0"/>
          </a:p>
        </p:txBody>
      </p:sp>
    </p:spTree>
    <p:extLst>
      <p:ext uri="{BB962C8B-B14F-4D97-AF65-F5344CB8AC3E}">
        <p14:creationId xmlns:p14="http://schemas.microsoft.com/office/powerpoint/2010/main" val="230832264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21</a:t>
            </a:fld>
            <a:endParaRPr lang="en-US" dirty="0"/>
          </a:p>
        </p:txBody>
      </p:sp>
    </p:spTree>
    <p:extLst>
      <p:ext uri="{BB962C8B-B14F-4D97-AF65-F5344CB8AC3E}">
        <p14:creationId xmlns:p14="http://schemas.microsoft.com/office/powerpoint/2010/main" val="67128555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8AB9A6D4-FB34-4BDB-BA1E-7271914431FC}" type="datetime8">
              <a:rPr lang="en-US" smtClean="0">
                <a:solidFill>
                  <a:prstClr val="black"/>
                </a:solidFill>
              </a:rPr>
              <a:t>3/9/2018 7:58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22</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0113440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a:t>
            </a:fld>
            <a:endParaRPr lang="en-US" dirty="0"/>
          </a:p>
        </p:txBody>
      </p:sp>
    </p:spTree>
    <p:extLst>
      <p:ext uri="{BB962C8B-B14F-4D97-AF65-F5344CB8AC3E}">
        <p14:creationId xmlns:p14="http://schemas.microsoft.com/office/powerpoint/2010/main" val="18124983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solidFill>
                  <a:schemeClr val="bg1"/>
                </a:solidFill>
                <a:latin typeface="+mn-lt"/>
                <a:cs typeface="Segoe UI" panose="020B0502040204020203" pitchFamily="34" charset="0"/>
              </a:rPr>
              <a:t>Founded in 1932, Contoso Air is a leader in the air travel industry, servicing more than 70 countries/regions around the world. As a large, globally distributed company, with tens of thousands of employees, Contoso Air has been slow to adopt and integrate modern technologies into their business processes and operations, causing them to lose ground to small, more nimble competitors. This has also lead to some dissatisfaction among customers and employees, who are increasingly mobile and technologically savvy.</a:t>
            </a:r>
          </a:p>
          <a:p>
            <a:pPr marL="0" indent="0">
              <a:buFont typeface="Arial" panose="020B0604020202020204" pitchFamily="34" charset="0"/>
              <a:buNone/>
            </a:pPr>
            <a:endParaRPr lang="en-US" dirty="0">
              <a:solidFill>
                <a:schemeClr val="bg1"/>
              </a:solidFill>
              <a:latin typeface="+mn-lt"/>
              <a:cs typeface="Segoe UI" panose="020B0502040204020203" pitchFamily="34" charset="0"/>
            </a:endParaRPr>
          </a:p>
          <a:p>
            <a:pPr marL="171450" lvl="0" indent="-171450">
              <a:buFont typeface="Arial" panose="020B0604020202020204" pitchFamily="34" charset="0"/>
              <a:buChar char="•"/>
            </a:pPr>
            <a:r>
              <a:rPr lang="en-US" dirty="0">
                <a:solidFill>
                  <a:schemeClr val="bg1"/>
                </a:solidFill>
                <a:latin typeface="+mn-lt"/>
                <a:cs typeface="Segoe UI" panose="020B0502040204020203" pitchFamily="34" charset="0"/>
              </a:rPr>
              <a:t>They recently launched an initiative to modernize their applications and infrastructure, starting with migrating their email, file sharing, collaboration, chat and VoIP systems into the cloud, leveraging services provided by Office 365. For this, they also set up federated Active Directory, and have resources spread across three Azure regions. Ultimately, they hope to move to a 100% cloud infrastructure eventually, but they have numerous legacy systems which will be extremely costly to upgrade and migrate.</a:t>
            </a:r>
          </a:p>
          <a:p>
            <a:pPr marL="0" lvl="0" indent="0">
              <a:buFont typeface="Arial" panose="020B0604020202020204" pitchFamily="34" charset="0"/>
              <a:buNone/>
            </a:pPr>
            <a:endParaRPr lang="en-US" dirty="0">
              <a:solidFill>
                <a:schemeClr val="bg1"/>
              </a:solidFill>
              <a:latin typeface="+mn-lt"/>
              <a:cs typeface="Segoe UI" panose="020B0502040204020203" pitchFamily="34" charset="0"/>
            </a:endParaRPr>
          </a:p>
          <a:p>
            <a:pPr marL="171450" lvl="0" indent="-171450">
              <a:buFont typeface="Arial" panose="020B0604020202020204" pitchFamily="34" charset="0"/>
              <a:buChar char="•"/>
            </a:pPr>
            <a:r>
              <a:rPr lang="en-US" dirty="0">
                <a:solidFill>
                  <a:schemeClr val="bg1"/>
                </a:solidFill>
                <a:latin typeface="+mn-lt"/>
                <a:cs typeface="Segoe UI" panose="020B0502040204020203" pitchFamily="34" charset="0"/>
              </a:rPr>
              <a:t>Sage Robertson, Contoso Air’s CTO, has requested a proof-of-concept (PoC) solution for leveraging Azure to modernize their baggage handling and tracking process. This solution should include the introduction of RFID luggage tags, equipping baggage handlers with mobile scanning devices, and a customer luggage tracking mobile application. Mobile applications should allow customers and employees to accurately track the location of a piece of luggage, from the time the customer checks it to them retrieving it from baggage claim. This solution must be able to securely bridge to their on-premise infrastructure to retrieve customer flight and ticketing data.</a:t>
            </a:r>
          </a:p>
        </p:txBody>
      </p:sp>
      <p:sp>
        <p:nvSpPr>
          <p:cNvPr id="4" name="Slide Number Placeholder 3"/>
          <p:cNvSpPr>
            <a:spLocks noGrp="1"/>
          </p:cNvSpPr>
          <p:nvPr>
            <p:ph type="sldNum" sz="quarter" idx="10"/>
          </p:nvPr>
        </p:nvSpPr>
        <p:spPr/>
        <p:txBody>
          <a:bodyPr/>
          <a:lstStyle/>
          <a:p>
            <a:fld id="{0998D5BB-B127-481F-BC0A-2F77C576BB34}" type="slidenum">
              <a:rPr lang="en-US" smtClean="0"/>
              <a:t>4</a:t>
            </a:fld>
            <a:endParaRPr lang="en-US" dirty="0"/>
          </a:p>
        </p:txBody>
      </p:sp>
    </p:spTree>
    <p:extLst>
      <p:ext uri="{BB962C8B-B14F-4D97-AF65-F5344CB8AC3E}">
        <p14:creationId xmlns:p14="http://schemas.microsoft.com/office/powerpoint/2010/main" val="767710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Low-latency data replication across geographical regions</a:t>
            </a:r>
          </a:p>
          <a:p>
            <a:pPr marL="171450" indent="-171450">
              <a:buFont typeface="Arial" panose="020B0604020202020204" pitchFamily="34" charset="0"/>
              <a:buChar char="•"/>
            </a:pPr>
            <a:r>
              <a:rPr lang="en-US" dirty="0"/>
              <a:t>Client applications for web, iOS, Android, and UWP </a:t>
            </a:r>
          </a:p>
          <a:p>
            <a:pPr marL="171450" indent="-171450">
              <a:buFont typeface="Arial" panose="020B0604020202020204" pitchFamily="34" charset="0"/>
              <a:buChar char="•"/>
            </a:pPr>
            <a:r>
              <a:rPr lang="en-US" dirty="0"/>
              <a:t>Real-time location data for baggage</a:t>
            </a:r>
          </a:p>
          <a:p>
            <a:pPr marL="171450" indent="-171450">
              <a:buFont typeface="Arial" panose="020B0604020202020204" pitchFamily="34" charset="0"/>
              <a:buChar char="•"/>
            </a:pPr>
            <a:r>
              <a:rPr lang="en-US" dirty="0"/>
              <a:t>RFID labels, antennas, scanners, and employee mobile application</a:t>
            </a:r>
          </a:p>
          <a:p>
            <a:pPr marL="171450" indent="-171450">
              <a:buFont typeface="Arial" panose="020B0604020202020204" pitchFamily="34" charset="0"/>
              <a:buChar char="•"/>
            </a:pPr>
            <a:r>
              <a:rPr lang="en-US" dirty="0"/>
              <a:t>The ability to quickly innovate on new mobile application features with high quality</a:t>
            </a:r>
          </a:p>
          <a:p>
            <a:pPr marL="628650" lvl="1" indent="-171450">
              <a:buFont typeface="Arial" panose="020B0604020202020204" pitchFamily="34" charset="0"/>
              <a:buChar char="•"/>
            </a:pPr>
            <a:r>
              <a:rPr lang="en-US" dirty="0"/>
              <a:t>Automated Build, Test, and Deployment</a:t>
            </a:r>
          </a:p>
          <a:p>
            <a:pPr marL="628650" lvl="1" indent="-171450">
              <a:buFont typeface="Arial" panose="020B0604020202020204" pitchFamily="34" charset="0"/>
              <a:buChar char="•"/>
            </a:pPr>
            <a:r>
              <a:rPr lang="en-US" dirty="0"/>
              <a:t>Crash/Analytics</a:t>
            </a:r>
          </a:p>
          <a:p>
            <a:pPr marL="628650" lvl="1" indent="-171450">
              <a:buFont typeface="Arial" panose="020B0604020202020204" pitchFamily="34" charset="0"/>
              <a:buChar char="•"/>
            </a:pPr>
            <a:r>
              <a:rPr lang="en-US" dirty="0"/>
              <a:t>Dashboarding</a:t>
            </a:r>
          </a:p>
        </p:txBody>
      </p:sp>
      <p:sp>
        <p:nvSpPr>
          <p:cNvPr id="4" name="Slide Number Placeholder 3"/>
          <p:cNvSpPr>
            <a:spLocks noGrp="1"/>
          </p:cNvSpPr>
          <p:nvPr>
            <p:ph type="sldNum" sz="quarter" idx="10"/>
          </p:nvPr>
        </p:nvSpPr>
        <p:spPr/>
        <p:txBody>
          <a:bodyPr/>
          <a:lstStyle/>
          <a:p>
            <a:fld id="{0998D5BB-B127-481F-BC0A-2F77C576BB34}" type="slidenum">
              <a:rPr lang="en-US" smtClean="0"/>
              <a:t>5</a:t>
            </a:fld>
            <a:endParaRPr lang="en-US" dirty="0"/>
          </a:p>
        </p:txBody>
      </p:sp>
    </p:spTree>
    <p:extLst>
      <p:ext uri="{BB962C8B-B14F-4D97-AF65-F5344CB8AC3E}">
        <p14:creationId xmlns:p14="http://schemas.microsoft.com/office/powerpoint/2010/main" val="32924338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Contoso Air is worried about potential security-related disruptions to the system.</a:t>
            </a:r>
          </a:p>
          <a:p>
            <a:pPr marL="171450" indent="-171450">
              <a:buFont typeface="Arial" panose="020B0604020202020204" pitchFamily="34" charset="0"/>
              <a:buChar char="•"/>
            </a:pPr>
            <a:r>
              <a:rPr lang="en-US" dirty="0"/>
              <a:t>There is concern over Azure’s ability to communicate reliably with IoT RFID scanners.</a:t>
            </a:r>
          </a:p>
          <a:p>
            <a:pPr marL="171450" indent="-171450">
              <a:buFont typeface="Arial" panose="020B0604020202020204" pitchFamily="34" charset="0"/>
              <a:buChar char="•"/>
            </a:pPr>
            <a:r>
              <a:rPr lang="en-US" dirty="0"/>
              <a:t>Is Xamarin the right solution for the customer mobile applications?</a:t>
            </a:r>
          </a:p>
        </p:txBody>
      </p:sp>
      <p:sp>
        <p:nvSpPr>
          <p:cNvPr id="4" name="Slide Number Placeholder 3"/>
          <p:cNvSpPr>
            <a:spLocks noGrp="1"/>
          </p:cNvSpPr>
          <p:nvPr>
            <p:ph type="sldNum" sz="quarter" idx="10"/>
          </p:nvPr>
        </p:nvSpPr>
        <p:spPr/>
        <p:txBody>
          <a:bodyPr/>
          <a:lstStyle/>
          <a:p>
            <a:fld id="{0998D5BB-B127-481F-BC0A-2F77C576BB34}" type="slidenum">
              <a:rPr lang="en-US" smtClean="0"/>
              <a:t>6</a:t>
            </a:fld>
            <a:endParaRPr lang="en-US" dirty="0"/>
          </a:p>
        </p:txBody>
      </p:sp>
    </p:spTree>
    <p:extLst>
      <p:ext uri="{BB962C8B-B14F-4D97-AF65-F5344CB8AC3E}">
        <p14:creationId xmlns:p14="http://schemas.microsoft.com/office/powerpoint/2010/main" val="16697526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How does this solution guarantee low data latency?</a:t>
            </a:r>
          </a:p>
          <a:p>
            <a:pPr marL="171450" indent="-171450">
              <a:buFont typeface="Arial" panose="020B0604020202020204" pitchFamily="34" charset="0"/>
              <a:buChar char="•"/>
            </a:pPr>
            <a:r>
              <a:rPr lang="en-US" dirty="0"/>
              <a:t>There will be thousands of scanners being used at a given time, does this solution scale?</a:t>
            </a:r>
          </a:p>
          <a:p>
            <a:pPr marL="171450" indent="-171450">
              <a:buFont typeface="Arial" panose="020B0604020202020204" pitchFamily="34" charset="0"/>
              <a:buChar char="•"/>
            </a:pPr>
            <a:r>
              <a:rPr lang="en-US" dirty="0"/>
              <a:t>The new system may require querying data from on-premises data sources, how do you bridge that gap?</a:t>
            </a:r>
          </a:p>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7</a:t>
            </a:fld>
            <a:endParaRPr lang="en-US" dirty="0"/>
          </a:p>
        </p:txBody>
      </p:sp>
    </p:spTree>
    <p:extLst>
      <p:ext uri="{BB962C8B-B14F-4D97-AF65-F5344CB8AC3E}">
        <p14:creationId xmlns:p14="http://schemas.microsoft.com/office/powerpoint/2010/main" val="38912832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diagram of a common architecture for this type of scenario, from which you can draw inspiration. You will find this diagram within the Whiteboard Design Session Student Guide.</a:t>
            </a:r>
          </a:p>
        </p:txBody>
      </p:sp>
      <p:sp>
        <p:nvSpPr>
          <p:cNvPr id="4" name="Slide Number Placeholder 3"/>
          <p:cNvSpPr>
            <a:spLocks noGrp="1"/>
          </p:cNvSpPr>
          <p:nvPr>
            <p:ph type="sldNum" sz="quarter" idx="10"/>
          </p:nvPr>
        </p:nvSpPr>
        <p:spPr/>
        <p:txBody>
          <a:bodyPr/>
          <a:lstStyle/>
          <a:p>
            <a:fld id="{0998D5BB-B127-481F-BC0A-2F77C576BB34}" type="slidenum">
              <a:rPr lang="en-US" smtClean="0"/>
              <a:t>8</a:t>
            </a:fld>
            <a:endParaRPr lang="en-US" dirty="0"/>
          </a:p>
        </p:txBody>
      </p:sp>
    </p:spTree>
    <p:extLst>
      <p:ext uri="{BB962C8B-B14F-4D97-AF65-F5344CB8AC3E}">
        <p14:creationId xmlns:p14="http://schemas.microsoft.com/office/powerpoint/2010/main" val="12674051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9</a:t>
            </a:fld>
            <a:endParaRPr lang="en-US" dirty="0"/>
          </a:p>
        </p:txBody>
      </p:sp>
    </p:spTree>
    <p:extLst>
      <p:ext uri="{BB962C8B-B14F-4D97-AF65-F5344CB8AC3E}">
        <p14:creationId xmlns:p14="http://schemas.microsoft.com/office/powerpoint/2010/main" val="322974428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7" y="2084187"/>
            <a:ext cx="8964185"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3" y="3878586"/>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dirty="0"/>
              <a:t>Speaker Name</a:t>
            </a:r>
          </a:p>
        </p:txBody>
      </p:sp>
      <p:sp>
        <p:nvSpPr>
          <p:cNvPr id="2" name="Footer Placeholder 1"/>
          <p:cNvSpPr>
            <a:spLocks noGrp="1"/>
          </p:cNvSpPr>
          <p:nvPr>
            <p:ph type="ftr" sz="quarter" idx="13"/>
          </p:nvPr>
        </p:nvSpPr>
        <p:spPr/>
        <p:txBody>
          <a:bodyPr/>
          <a:lstStyle/>
          <a:p>
            <a:r>
              <a:rPr dirty="0">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dirty="0">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35968570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pos="288">
          <p15:clr>
            <a:srgbClr val="C35EA4"/>
          </p15:clr>
        </p15:guide>
        <p15:guide id="2" pos="7545">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2283580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solidFill>
                  <a:schemeClr val="bg1"/>
                </a:solidFill>
                <a:cs typeface="Segoe UI" pitchFamily="34" charset="0"/>
              </a:rPr>
              <a:t>© Copyright Microsoft Corporation. All rights reserved. </a:t>
            </a:r>
          </a:p>
        </p:txBody>
      </p:sp>
    </p:spTree>
    <p:extLst>
      <p:ext uri="{BB962C8B-B14F-4D97-AF65-F5344CB8AC3E}">
        <p14:creationId xmlns:p14="http://schemas.microsoft.com/office/powerpoint/2010/main" val="234925860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7885549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11221734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5339116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1857660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2887915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1019594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423619996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8756924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5672235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7102514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51778730"/>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83336652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138466848"/>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984904738"/>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5117626"/>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841966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94195682"/>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32211306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69739082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lvl1pPr>
              <a:defRPr sz="4264">
                <a:gradFill>
                  <a:gsLst>
                    <a:gs pos="6195">
                      <a:schemeClr val="tx1"/>
                    </a:gs>
                    <a:gs pos="26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69239" y="1663948"/>
            <a:ext cx="10757098" cy="1441702"/>
          </a:xfrm>
        </p:spPr>
        <p:txBody>
          <a:bodyPr/>
          <a:lstStyle>
            <a:lvl1pPr>
              <a:defRPr sz="1912">
                <a:gradFill>
                  <a:gsLst>
                    <a:gs pos="1250">
                      <a:schemeClr val="tx1"/>
                    </a:gs>
                    <a:gs pos="100000">
                      <a:schemeClr val="tx1"/>
                    </a:gs>
                  </a:gsLst>
                  <a:lin ang="5400000" scaled="0"/>
                </a:gradFill>
                <a:latin typeface="+mn-lt"/>
              </a:defRPr>
            </a:lvl1pPr>
            <a:lvl2pPr>
              <a:defRPr sz="1765"/>
            </a:lvl2pPr>
            <a:lvl3pPr>
              <a:defRPr sz="1471"/>
            </a:lvl3pPr>
            <a:lvl4pPr>
              <a:defRPr sz="1324"/>
            </a:lvl4pPr>
            <a:lvl5pPr>
              <a:defRPr sz="1324"/>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6086449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7592681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7365517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227173609"/>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40959366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2488864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75553230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image" Target="../media/image5.emf"/><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9" y="291114"/>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82"/>
            <a:ext cx="11653521"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2"/>
          <p:cNvSpPr>
            <a:spLocks noGrp="1"/>
          </p:cNvSpPr>
          <p:nvPr>
            <p:ph type="ftr" sz="quarter" idx="3"/>
          </p:nvPr>
        </p:nvSpPr>
        <p:spPr>
          <a:xfrm>
            <a:off x="269242" y="6558796"/>
            <a:ext cx="3859607" cy="134483"/>
          </a:xfrm>
          <a:prstGeom prst="rect">
            <a:avLst/>
          </a:prstGeom>
        </p:spPr>
        <p:txBody>
          <a:bodyPr vert="horz" lIns="0" tIns="0" rIns="91440" bIns="0" rtlCol="0" anchor="ctr"/>
          <a:lstStyle>
            <a:lvl1pPr marL="0" algn="l" defTabSz="685692"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dirty="0">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8" y="6558796"/>
            <a:ext cx="555596"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dirty="0">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40408449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84" r:id="rId4"/>
    <p:sldLayoutId id="2147483685" r:id="rId5"/>
    <p:sldLayoutId id="2147483686" r:id="rId6"/>
    <p:sldLayoutId id="2147483687" r:id="rId7"/>
    <p:sldLayoutId id="2147483688" r:id="rId8"/>
    <p:sldLayoutId id="2147483689" r:id="rId9"/>
    <p:sldLayoutId id="2147483690" r:id="rId10"/>
    <p:sldLayoutId id="2147483692" r:id="rId11"/>
  </p:sldLayoutIdLst>
  <p:transition>
    <p:fade/>
  </p:transition>
  <p:hf sldNum="0" hdr="0" dt="0"/>
  <p:txStyles>
    <p:titleStyle>
      <a:lvl1pPr algn="l" defTabSz="685692"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0" marR="0" indent="-252080" algn="l" defTabSz="685692"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68" marR="0" indent="-177389"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82"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35"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288"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65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01"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347"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19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692" rtl="0" eaLnBrk="1" latinLnBrk="0" hangingPunct="1">
        <a:defRPr sz="1324" kern="1200">
          <a:solidFill>
            <a:schemeClr val="tx1"/>
          </a:solidFill>
          <a:latin typeface="+mn-lt"/>
          <a:ea typeface="+mn-ea"/>
          <a:cs typeface="+mn-cs"/>
        </a:defRPr>
      </a:lvl1pPr>
      <a:lvl2pPr marL="342847" algn="l" defTabSz="685692" rtl="0" eaLnBrk="1" latinLnBrk="0" hangingPunct="1">
        <a:defRPr sz="1324" kern="1200">
          <a:solidFill>
            <a:schemeClr val="tx1"/>
          </a:solidFill>
          <a:latin typeface="+mn-lt"/>
          <a:ea typeface="+mn-ea"/>
          <a:cs typeface="+mn-cs"/>
        </a:defRPr>
      </a:lvl2pPr>
      <a:lvl3pPr marL="685692" algn="l" defTabSz="685692" rtl="0" eaLnBrk="1" latinLnBrk="0" hangingPunct="1">
        <a:defRPr sz="1324" kern="1200">
          <a:solidFill>
            <a:schemeClr val="tx1"/>
          </a:solidFill>
          <a:latin typeface="+mn-lt"/>
          <a:ea typeface="+mn-ea"/>
          <a:cs typeface="+mn-cs"/>
        </a:defRPr>
      </a:lvl3pPr>
      <a:lvl4pPr marL="1028540" algn="l" defTabSz="685692" rtl="0" eaLnBrk="1" latinLnBrk="0" hangingPunct="1">
        <a:defRPr sz="1324" kern="1200">
          <a:solidFill>
            <a:schemeClr val="tx1"/>
          </a:solidFill>
          <a:latin typeface="+mn-lt"/>
          <a:ea typeface="+mn-ea"/>
          <a:cs typeface="+mn-cs"/>
        </a:defRPr>
      </a:lvl4pPr>
      <a:lvl5pPr marL="1371383" algn="l" defTabSz="685692" rtl="0" eaLnBrk="1" latinLnBrk="0" hangingPunct="1">
        <a:defRPr sz="1324" kern="1200">
          <a:solidFill>
            <a:schemeClr val="tx1"/>
          </a:solidFill>
          <a:latin typeface="+mn-lt"/>
          <a:ea typeface="+mn-ea"/>
          <a:cs typeface="+mn-cs"/>
        </a:defRPr>
      </a:lvl5pPr>
      <a:lvl6pPr marL="1714232" algn="l" defTabSz="685692" rtl="0" eaLnBrk="1" latinLnBrk="0" hangingPunct="1">
        <a:defRPr sz="1324" kern="1200">
          <a:solidFill>
            <a:schemeClr val="tx1"/>
          </a:solidFill>
          <a:latin typeface="+mn-lt"/>
          <a:ea typeface="+mn-ea"/>
          <a:cs typeface="+mn-cs"/>
        </a:defRPr>
      </a:lvl6pPr>
      <a:lvl7pPr marL="2057077" algn="l" defTabSz="685692" rtl="0" eaLnBrk="1" latinLnBrk="0" hangingPunct="1">
        <a:defRPr sz="1324" kern="1200">
          <a:solidFill>
            <a:schemeClr val="tx1"/>
          </a:solidFill>
          <a:latin typeface="+mn-lt"/>
          <a:ea typeface="+mn-ea"/>
          <a:cs typeface="+mn-cs"/>
        </a:defRPr>
      </a:lvl7pPr>
      <a:lvl8pPr marL="2399923" algn="l" defTabSz="685692" rtl="0" eaLnBrk="1" latinLnBrk="0" hangingPunct="1">
        <a:defRPr sz="1324" kern="1200">
          <a:solidFill>
            <a:schemeClr val="tx1"/>
          </a:solidFill>
          <a:latin typeface="+mn-lt"/>
          <a:ea typeface="+mn-ea"/>
          <a:cs typeface="+mn-cs"/>
        </a:defRPr>
      </a:lvl8pPr>
      <a:lvl9pPr marL="2742770" algn="l" defTabSz="685692" rtl="0" eaLnBrk="1" latinLnBrk="0" hangingPunct="1">
        <a:defRPr sz="132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4">
          <p15:clr>
            <a:srgbClr val="A4A3A4"/>
          </p15:clr>
        </p15:guide>
        <p15:guide id="17" pos="4780">
          <p15:clr>
            <a:srgbClr val="A4A3A4"/>
          </p15:clr>
        </p15:guide>
        <p15:guide id="18" pos="5356">
          <p15:clr>
            <a:srgbClr val="A4A3A4"/>
          </p15:clr>
        </p15:guide>
        <p15:guide id="19" pos="5932">
          <p15:clr>
            <a:srgbClr val="A4A3A4"/>
          </p15:clr>
        </p15:guide>
        <p15:guide id="20" pos="6508">
          <p15:clr>
            <a:srgbClr val="A4A3A4"/>
          </p15:clr>
        </p15:guide>
        <p15:guide id="21" pos="7084">
          <p15:clr>
            <a:srgbClr val="A4A3A4"/>
          </p15:clr>
        </p15:guide>
        <p15:guide id="22" pos="7660">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5" name="Picture 4"/>
          <p:cNvPicPr>
            <a:picLocks noChangeAspect="1"/>
          </p:cNvPicPr>
          <p:nvPr userDrawn="1"/>
        </p:nvPicPr>
        <p:blipFill>
          <a:blip r:embed="rId20"/>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3648742257"/>
      </p:ext>
    </p:extLst>
  </p:cSld>
  <p:clrMap bg1="dk1" tx1="lt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D5E8E-FE6F-46C1-BE6F-3BD842186F1C}"/>
              </a:ext>
            </a:extLst>
          </p:cNvPr>
          <p:cNvSpPr>
            <a:spLocks noGrp="1"/>
          </p:cNvSpPr>
          <p:nvPr>
            <p:ph type="title"/>
          </p:nvPr>
        </p:nvSpPr>
        <p:spPr>
          <a:xfrm>
            <a:off x="269302" y="2084187"/>
            <a:ext cx="8112698" cy="899336"/>
          </a:xfrm>
        </p:spPr>
        <p:txBody>
          <a:bodyPr/>
          <a:lstStyle/>
          <a:p>
            <a:r>
              <a:rPr lang="en-US" dirty="0"/>
              <a:t>Mobile app innovation</a:t>
            </a:r>
          </a:p>
        </p:txBody>
      </p:sp>
      <p:sp>
        <p:nvSpPr>
          <p:cNvPr id="3" name="Text Placeholder 2">
            <a:extLst>
              <a:ext uri="{FF2B5EF4-FFF2-40B4-BE49-F238E27FC236}">
                <a16:creationId xmlns:a16="http://schemas.microsoft.com/office/drawing/2014/main" id="{C83DC502-2B62-4F9B-A8B3-D2EF25BCD06C}"/>
              </a:ext>
            </a:extLst>
          </p:cNvPr>
          <p:cNvSpPr>
            <a:spLocks noGrp="1"/>
          </p:cNvSpPr>
          <p:nvPr>
            <p:ph type="body" sz="quarter" idx="12"/>
          </p:nvPr>
        </p:nvSpPr>
        <p:spPr>
          <a:xfrm>
            <a:off x="269301" y="3878574"/>
            <a:ext cx="7171337" cy="1792326"/>
          </a:xfrm>
        </p:spPr>
        <p:txBody>
          <a:bodyPr/>
          <a:lstStyle/>
          <a:p>
            <a:endParaRPr lang="en-US" dirty="0"/>
          </a:p>
        </p:txBody>
      </p:sp>
    </p:spTree>
    <p:extLst>
      <p:ext uri="{BB962C8B-B14F-4D97-AF65-F5344CB8AC3E}">
        <p14:creationId xmlns:p14="http://schemas.microsoft.com/office/powerpoint/2010/main" val="1379679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3: Present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062166"/>
            <a:ext cx="10229103" cy="5838521"/>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Present a solution to the target customer in a 15-minute chalk-talk format </a:t>
            </a:r>
            <a:endParaRPr lang="en-US" sz="3600" dirty="0">
              <a:latin typeface="+mj-lt"/>
            </a:endParaRP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30 minutes (15 minutes for each team to present and receive feedback) </a:t>
            </a: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Directions</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Pair with another table</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One table is the Microsoft team and the other table is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presents their proposed solution to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asks one of the objections from the list of objections in the case study</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responds to the objection</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team gives feedback to the Microsoft team</a:t>
            </a:r>
            <a:endParaRPr lang="en-US" sz="2000" strike="sngStrike" dirty="0">
              <a:latin typeface="Segoe UI Semilight" panose="020B0402040204020203" pitchFamily="34" charset="0"/>
              <a:cs typeface="Segoe UI Semilight" panose="020B0402040204020203" pitchFamily="34" charset="0"/>
            </a:endParaRPr>
          </a:p>
          <a:p>
            <a:pPr>
              <a:lnSpc>
                <a:spcPct val="90000"/>
              </a:lnSpc>
              <a:spcAft>
                <a:spcPts val="600"/>
              </a:spcAft>
            </a:pPr>
            <a:endParaRPr lang="en-US" sz="24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37172619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Wrap-up</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3006977"/>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Identify the preferred solution for the case study</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Identify solutions designed by other teams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423999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target audience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8851315" cy="5440223"/>
          </a:xfrm>
        </p:spPr>
        <p:txBody>
          <a:bodyPr>
            <a:normAutofit fontScale="92500"/>
          </a:bodyPr>
          <a:lstStyle/>
          <a:p>
            <a:r>
              <a:rPr lang="en-US" sz="3600" dirty="0"/>
              <a:t>Sage Robertson, CTO, Contoso Air</a:t>
            </a:r>
          </a:p>
          <a:p>
            <a:endParaRPr lang="en-US" sz="3600" dirty="0"/>
          </a:p>
          <a:p>
            <a:r>
              <a:rPr lang="en-US" sz="3600" dirty="0"/>
              <a:t>Primary audience is business and technology decision makers</a:t>
            </a:r>
          </a:p>
          <a:p>
            <a:endParaRPr lang="en-US" sz="3600" dirty="0"/>
          </a:p>
          <a:p>
            <a:r>
              <a:rPr lang="en-US" sz="3600" dirty="0"/>
              <a:t>Usually talk to Infrastructure Managers who report to the CIO, or to application sponsors (like a VP LOB, CMO) or to those that represent the Business Unit IT or developers that report to application sponsors</a:t>
            </a:r>
          </a:p>
        </p:txBody>
      </p:sp>
      <p:pic>
        <p:nvPicPr>
          <p:cNvPr id="4" name="Picture 3" descr="Decorative image" title="Decorative image">
            <a:extLst>
              <a:ext uri="{FF2B5EF4-FFF2-40B4-BE49-F238E27FC236}">
                <a16:creationId xmlns:a16="http://schemas.microsoft.com/office/drawing/2014/main" id="{85758ABC-02F4-47F7-87C9-16D841341BF6}"/>
              </a:ext>
            </a:extLst>
          </p:cNvPr>
          <p:cNvPicPr>
            <a:picLocks noChangeAspect="1"/>
          </p:cNvPicPr>
          <p:nvPr/>
        </p:nvPicPr>
        <p:blipFill>
          <a:blip r:embed="rId3"/>
          <a:stretch>
            <a:fillRect/>
          </a:stretch>
        </p:blipFill>
        <p:spPr>
          <a:xfrm>
            <a:off x="9509760" y="1189176"/>
            <a:ext cx="2412698" cy="2425397"/>
          </a:xfrm>
          <a:prstGeom prst="rect">
            <a:avLst/>
          </a:prstGeom>
        </p:spPr>
      </p:pic>
    </p:spTree>
    <p:extLst>
      <p:ext uri="{BB962C8B-B14F-4D97-AF65-F5344CB8AC3E}">
        <p14:creationId xmlns:p14="http://schemas.microsoft.com/office/powerpoint/2010/main" val="5861551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5" name="Picture 4" descr="Diagram of the preferred solution. From a high-level, RFID tags are attached to checked bag, and associated with a customer and flight. RFID tags are scanned throughout the transport process, allowing employees and customers to track the exact location of a bag using PowerApps and Xamarin mobile applications.&#10;" title="Solution architecture diagram">
            <a:extLst>
              <a:ext uri="{FF2B5EF4-FFF2-40B4-BE49-F238E27FC236}">
                <a16:creationId xmlns:a16="http://schemas.microsoft.com/office/drawing/2014/main" id="{22ABDC39-9C94-4C22-9AAC-86D7A8F834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29110" y="1095904"/>
            <a:ext cx="8933779" cy="5589816"/>
          </a:xfrm>
          <a:prstGeom prst="rect">
            <a:avLst/>
          </a:prstGeom>
        </p:spPr>
      </p:pic>
    </p:spTree>
    <p:extLst>
      <p:ext uri="{BB962C8B-B14F-4D97-AF65-F5344CB8AC3E}">
        <p14:creationId xmlns:p14="http://schemas.microsoft.com/office/powerpoint/2010/main" val="2547985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1" y="1189177"/>
            <a:ext cx="7058316" cy="803578"/>
          </a:xfrm>
        </p:spPr>
        <p:txBody>
          <a:bodyPr>
            <a:noAutofit/>
          </a:bodyPr>
          <a:lstStyle/>
          <a:p>
            <a:pPr marL="0" indent="0">
              <a:buNone/>
            </a:pPr>
            <a:r>
              <a:rPr lang="en-US" sz="3600" dirty="0">
                <a:solidFill>
                  <a:schemeClr val="tx1"/>
                </a:solidFill>
                <a:latin typeface="+mj-lt"/>
              </a:rPr>
              <a:t>Data Security</a:t>
            </a:r>
          </a:p>
        </p:txBody>
      </p:sp>
      <p:pic>
        <p:nvPicPr>
          <p:cNvPr id="5" name="Picture 4" descr="In the center is a cloud that contains three icons representing IoT Hub, PowerApps, and Azure App Service. A RFID Scanners icon points with an arrow labeled MQTT at the IoT Hub icon. An Employee Apps icon points at an Azure AD icon, which then points at the PowerApps icon. A Customer Mobile Apps icon points with an arrow labeled SSL at the Azure App Service icon." title="Preferred solution illustration">
            <a:extLst>
              <a:ext uri="{FF2B5EF4-FFF2-40B4-BE49-F238E27FC236}">
                <a16:creationId xmlns:a16="http://schemas.microsoft.com/office/drawing/2014/main" id="{C1D20BF2-A289-4832-95BC-DF216C5BD3E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371" y="1189176"/>
            <a:ext cx="11965577" cy="6858000"/>
          </a:xfrm>
          <a:prstGeom prst="rect">
            <a:avLst/>
          </a:prstGeom>
        </p:spPr>
      </p:pic>
    </p:spTree>
    <p:extLst>
      <p:ext uri="{BB962C8B-B14F-4D97-AF65-F5344CB8AC3E}">
        <p14:creationId xmlns:p14="http://schemas.microsoft.com/office/powerpoint/2010/main" val="23714389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9369839" cy="843896"/>
          </a:xfrm>
        </p:spPr>
        <p:txBody>
          <a:bodyPr>
            <a:normAutofit/>
          </a:bodyPr>
          <a:lstStyle/>
          <a:p>
            <a:pPr marL="0" indent="0">
              <a:buNone/>
            </a:pPr>
            <a:r>
              <a:rPr lang="en-US" sz="3600" dirty="0">
                <a:solidFill>
                  <a:schemeClr val="tx1"/>
                </a:solidFill>
                <a:latin typeface="+mj-lt"/>
              </a:rPr>
              <a:t>Data Ingestion</a:t>
            </a:r>
          </a:p>
        </p:txBody>
      </p:sp>
      <p:pic>
        <p:nvPicPr>
          <p:cNvPr id="5" name="Picture 4" descr="A RFID Scanners icon points with an arrow labeled JSON at an IoT Hub icon, which in turn points at a Service Bus Queue icon." title="Preferred solution for data ingestion">
            <a:extLst>
              <a:ext uri="{FF2B5EF4-FFF2-40B4-BE49-F238E27FC236}">
                <a16:creationId xmlns:a16="http://schemas.microsoft.com/office/drawing/2014/main" id="{030D8271-5D8C-427B-82E6-782F13BB9FE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3137" y="2595625"/>
            <a:ext cx="11411943" cy="4117201"/>
          </a:xfrm>
          <a:prstGeom prst="rect">
            <a:avLst/>
          </a:prstGeom>
        </p:spPr>
      </p:pic>
    </p:spTree>
    <p:extLst>
      <p:ext uri="{BB962C8B-B14F-4D97-AF65-F5344CB8AC3E}">
        <p14:creationId xmlns:p14="http://schemas.microsoft.com/office/powerpoint/2010/main" val="2073441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1" y="1189177"/>
            <a:ext cx="8912637" cy="5379312"/>
          </a:xfrm>
        </p:spPr>
        <p:txBody>
          <a:bodyPr>
            <a:normAutofit/>
          </a:bodyPr>
          <a:lstStyle/>
          <a:p>
            <a:pPr marL="0" indent="0">
              <a:buNone/>
            </a:pPr>
            <a:r>
              <a:rPr lang="en-US" sz="3600" dirty="0">
                <a:solidFill>
                  <a:schemeClr val="tx1"/>
                </a:solidFill>
              </a:rPr>
              <a:t>Data Processing</a:t>
            </a:r>
          </a:p>
          <a:p>
            <a:endParaRPr lang="en-US" sz="3600" dirty="0">
              <a:solidFill>
                <a:schemeClr val="tx1"/>
              </a:solidFill>
            </a:endParaRPr>
          </a:p>
          <a:p>
            <a:r>
              <a:rPr lang="en-US" sz="3200" dirty="0">
                <a:solidFill>
                  <a:schemeClr val="tx1"/>
                </a:solidFill>
                <a:latin typeface="+mn-lt"/>
              </a:rPr>
              <a:t>Service Bus Queue will house messages until processed</a:t>
            </a:r>
          </a:p>
          <a:p>
            <a:endParaRPr lang="en-US" sz="3200" dirty="0">
              <a:solidFill>
                <a:schemeClr val="tx1"/>
              </a:solidFill>
              <a:latin typeface="+mn-lt"/>
            </a:endParaRPr>
          </a:p>
          <a:p>
            <a:r>
              <a:rPr lang="en-US" sz="3200" dirty="0">
                <a:solidFill>
                  <a:schemeClr val="tx1"/>
                </a:solidFill>
                <a:latin typeface="+mn-lt"/>
              </a:rPr>
              <a:t>Use Cosmos DB to persist data</a:t>
            </a:r>
          </a:p>
          <a:p>
            <a:endParaRPr lang="en-US" sz="3200" dirty="0">
              <a:solidFill>
                <a:schemeClr val="tx1"/>
              </a:solidFill>
              <a:latin typeface="+mn-lt"/>
            </a:endParaRPr>
          </a:p>
          <a:p>
            <a:r>
              <a:rPr lang="en-US" sz="3200" dirty="0">
                <a:solidFill>
                  <a:schemeClr val="tx1"/>
                </a:solidFill>
                <a:latin typeface="+mn-lt"/>
              </a:rPr>
              <a:t>Cosmos DB geo-replication</a:t>
            </a:r>
          </a:p>
        </p:txBody>
      </p:sp>
      <p:pic>
        <p:nvPicPr>
          <p:cNvPr id="5" name="Picture 4" descr="Decorative images" title="Decorative images">
            <a:extLst>
              <a:ext uri="{FF2B5EF4-FFF2-40B4-BE49-F238E27FC236}">
                <a16:creationId xmlns:a16="http://schemas.microsoft.com/office/drawing/2014/main" id="{CD51D6E1-C703-415C-93F8-07354E332C6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07538" y="1189176"/>
            <a:ext cx="3484462" cy="4983024"/>
          </a:xfrm>
          <a:prstGeom prst="rect">
            <a:avLst/>
          </a:prstGeom>
        </p:spPr>
      </p:pic>
    </p:spTree>
    <p:extLst>
      <p:ext uri="{BB962C8B-B14F-4D97-AF65-F5344CB8AC3E}">
        <p14:creationId xmlns:p14="http://schemas.microsoft.com/office/powerpoint/2010/main" val="449145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41" y="287518"/>
            <a:ext cx="11655840" cy="899665"/>
          </a:xfrm>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8455439" cy="5381305"/>
          </a:xfrm>
        </p:spPr>
        <p:txBody>
          <a:bodyPr>
            <a:normAutofit/>
          </a:bodyPr>
          <a:lstStyle/>
          <a:p>
            <a:pPr marL="0" indent="0">
              <a:buNone/>
            </a:pPr>
            <a:r>
              <a:rPr lang="en-US" sz="3600" dirty="0">
                <a:solidFill>
                  <a:schemeClr val="tx1"/>
                </a:solidFill>
                <a:latin typeface="+mj-lt"/>
              </a:rPr>
              <a:t>Data Exposure</a:t>
            </a:r>
          </a:p>
          <a:p>
            <a:endParaRPr lang="en-US" sz="3600" dirty="0">
              <a:solidFill>
                <a:schemeClr val="tx1"/>
              </a:solidFill>
            </a:endParaRPr>
          </a:p>
          <a:p>
            <a:r>
              <a:rPr lang="en-US" sz="3200" dirty="0">
                <a:solidFill>
                  <a:schemeClr val="tx1"/>
                </a:solidFill>
                <a:latin typeface="+mn-lt"/>
              </a:rPr>
              <a:t>Azure Mobile Application Services</a:t>
            </a:r>
          </a:p>
          <a:p>
            <a:endParaRPr lang="en-US" sz="3200" dirty="0">
              <a:solidFill>
                <a:schemeClr val="tx1"/>
              </a:solidFill>
              <a:latin typeface="+mn-lt"/>
            </a:endParaRPr>
          </a:p>
          <a:p>
            <a:r>
              <a:rPr lang="en-US" sz="3200" dirty="0">
                <a:solidFill>
                  <a:schemeClr val="tx1"/>
                </a:solidFill>
                <a:latin typeface="+mn-lt"/>
              </a:rPr>
              <a:t>Extend Azure App Services</a:t>
            </a:r>
          </a:p>
          <a:p>
            <a:endParaRPr lang="en-US" sz="3200" dirty="0">
              <a:solidFill>
                <a:schemeClr val="tx1"/>
              </a:solidFill>
              <a:latin typeface="+mn-lt"/>
            </a:endParaRPr>
          </a:p>
          <a:p>
            <a:r>
              <a:rPr lang="en-US" sz="3200" dirty="0">
                <a:solidFill>
                  <a:schemeClr val="tx1"/>
                </a:solidFill>
                <a:latin typeface="+mn-lt"/>
              </a:rPr>
              <a:t>HTTPS communication</a:t>
            </a:r>
          </a:p>
        </p:txBody>
      </p:sp>
      <p:pic>
        <p:nvPicPr>
          <p:cNvPr id="5" name="Picture 4" descr="Decorative images" title="Decorative images">
            <a:extLst>
              <a:ext uri="{FF2B5EF4-FFF2-40B4-BE49-F238E27FC236}">
                <a16:creationId xmlns:a16="http://schemas.microsoft.com/office/drawing/2014/main" id="{165AEF01-ADC0-432C-9C07-26DD17967DD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81878" y="1185670"/>
            <a:ext cx="2743201" cy="4986530"/>
          </a:xfrm>
          <a:prstGeom prst="rect">
            <a:avLst/>
          </a:prstGeom>
        </p:spPr>
      </p:pic>
    </p:spTree>
    <p:extLst>
      <p:ext uri="{BB962C8B-B14F-4D97-AF65-F5344CB8AC3E}">
        <p14:creationId xmlns:p14="http://schemas.microsoft.com/office/powerpoint/2010/main" val="1345490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8874759" cy="899665"/>
          </a:xfrm>
        </p:spPr>
        <p:txBody>
          <a:bodyPr>
            <a:normAutofit/>
          </a:bodyPr>
          <a:lstStyle/>
          <a:p>
            <a:pPr marL="0" indent="0">
              <a:buNone/>
            </a:pPr>
            <a:r>
              <a:rPr lang="en-US" sz="3600" dirty="0">
                <a:solidFill>
                  <a:schemeClr val="tx1"/>
                </a:solidFill>
                <a:latin typeface="+mj-lt"/>
              </a:rPr>
              <a:t>Client Applications</a:t>
            </a:r>
          </a:p>
        </p:txBody>
      </p:sp>
      <p:pic>
        <p:nvPicPr>
          <p:cNvPr id="5" name="Picture 4" descr="Visual Studio Team Services (VSTS), Visual Studio App Center (VSAC), Key Vault, and PowerApps" title="Client applications">
            <a:extLst>
              <a:ext uri="{FF2B5EF4-FFF2-40B4-BE49-F238E27FC236}">
                <a16:creationId xmlns:a16="http://schemas.microsoft.com/office/drawing/2014/main" id="{0DB8C19E-1E2E-4AF9-808F-20D4F1EF8CC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3191" y="2671354"/>
            <a:ext cx="11410037" cy="3078028"/>
          </a:xfrm>
          <a:prstGeom prst="rect">
            <a:avLst/>
          </a:prstGeom>
        </p:spPr>
      </p:pic>
    </p:spTree>
    <p:extLst>
      <p:ext uri="{BB962C8B-B14F-4D97-AF65-F5344CB8AC3E}">
        <p14:creationId xmlns:p14="http://schemas.microsoft.com/office/powerpoint/2010/main" val="3096922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r>
              <a:rPr lang="en-US" sz="3600" dirty="0">
                <a:solidFill>
                  <a:schemeClr val="tx1"/>
                </a:solidFill>
              </a:rPr>
              <a:t>Worried about potential security-related disruptions</a:t>
            </a:r>
          </a:p>
          <a:p>
            <a:endParaRPr lang="en-US" sz="3600" dirty="0">
              <a:solidFill>
                <a:schemeClr val="tx1"/>
              </a:solidFill>
            </a:endParaRPr>
          </a:p>
          <a:p>
            <a:r>
              <a:rPr lang="en-US" sz="3600" dirty="0">
                <a:solidFill>
                  <a:schemeClr val="tx1"/>
                </a:solidFill>
              </a:rPr>
              <a:t>Can Azure reliably communicate with IoT RFID scanners</a:t>
            </a:r>
          </a:p>
          <a:p>
            <a:endParaRPr lang="en-US" sz="3600" dirty="0">
              <a:solidFill>
                <a:schemeClr val="tx1"/>
              </a:solidFill>
            </a:endParaRPr>
          </a:p>
          <a:p>
            <a:r>
              <a:rPr lang="en-US" sz="3600" dirty="0">
                <a:solidFill>
                  <a:schemeClr val="tx1"/>
                </a:solidFill>
              </a:rPr>
              <a:t>Is Xamarin the right tool for mobile app development</a:t>
            </a:r>
          </a:p>
        </p:txBody>
      </p:sp>
      <p:pic>
        <p:nvPicPr>
          <p:cNvPr id="5" name="Picture 4" descr="Decorative images" title="Decorative images">
            <a:extLst>
              <a:ext uri="{FF2B5EF4-FFF2-40B4-BE49-F238E27FC236}">
                <a16:creationId xmlns:a16="http://schemas.microsoft.com/office/drawing/2014/main" id="{CFAD258B-B093-41DD-B8D7-770CD0C2101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53652" y="817967"/>
            <a:ext cx="2151236" cy="5722532"/>
          </a:xfrm>
          <a:prstGeom prst="rect">
            <a:avLst/>
          </a:prstGeom>
        </p:spPr>
      </p:pic>
    </p:spTree>
    <p:extLst>
      <p:ext uri="{BB962C8B-B14F-4D97-AF65-F5344CB8AC3E}">
        <p14:creationId xmlns:p14="http://schemas.microsoft.com/office/powerpoint/2010/main" val="1707794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9" name="TextBox 8">
            <a:extLst>
              <a:ext uri="{FF2B5EF4-FFF2-40B4-BE49-F238E27FC236}">
                <a16:creationId xmlns:a16="http://schemas.microsoft.com/office/drawing/2014/main" id="{0F86F9F9-39B5-4CE6-AF48-9ADAE40EA728}"/>
              </a:ext>
            </a:extLst>
          </p:cNvPr>
          <p:cNvSpPr txBox="1"/>
          <p:nvPr/>
        </p:nvSpPr>
        <p:spPr>
          <a:xfrm>
            <a:off x="234778" y="1225434"/>
            <a:ext cx="11584795" cy="5564600"/>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Abstract</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This package is designed to guide students through an implementation of an end-to-end mobile baggage tracking system for a customer in the airline industry. Students will design an IoT solution simulating data emitted from RFID tags attached to airline passengers’ checked luggage, and mobile applications to allow employees and customers to track those bags from any device.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  </a:t>
            </a:r>
            <a:endParaRPr lang="en-US" sz="2400" dirty="0"/>
          </a:p>
          <a:p>
            <a:pPr>
              <a:lnSpc>
                <a:spcPct val="90000"/>
              </a:lnSpc>
              <a:spcAft>
                <a:spcPts val="600"/>
              </a:spcAft>
            </a:pPr>
            <a:r>
              <a:rPr lang="en-US" sz="3600" dirty="0">
                <a:latin typeface="+mj-lt"/>
              </a:rPr>
              <a:t>Learning objectives</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Set up an IoT Hub, and register devices</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Consider the steps required to migrate legacy systems to Azure</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Connect on-premise applications to Azure using PowerApps Data Gateway</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Use Azure Functions to send and receive data from Cosmos DB</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Configure VSTS CI/CD pipelines</a:t>
            </a:r>
          </a:p>
        </p:txBody>
      </p:sp>
    </p:spTree>
    <p:extLst>
      <p:ext uri="{BB962C8B-B14F-4D97-AF65-F5344CB8AC3E}">
        <p14:creationId xmlns:p14="http://schemas.microsoft.com/office/powerpoint/2010/main" val="7728804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r>
              <a:rPr lang="en-US" sz="3600" dirty="0">
                <a:solidFill>
                  <a:schemeClr val="tx1"/>
                </a:solidFill>
              </a:rPr>
              <a:t>How can low data latency be assured</a:t>
            </a:r>
          </a:p>
          <a:p>
            <a:endParaRPr lang="en-US" sz="3600" dirty="0">
              <a:solidFill>
                <a:schemeClr val="tx1"/>
              </a:solidFill>
            </a:endParaRPr>
          </a:p>
          <a:p>
            <a:r>
              <a:rPr lang="en-US" sz="3600" dirty="0">
                <a:solidFill>
                  <a:schemeClr val="tx1"/>
                </a:solidFill>
              </a:rPr>
              <a:t>Will the solution scale to meet our needs</a:t>
            </a:r>
          </a:p>
          <a:p>
            <a:endParaRPr lang="en-US" sz="3600" dirty="0">
              <a:solidFill>
                <a:schemeClr val="tx1"/>
              </a:solidFill>
            </a:endParaRPr>
          </a:p>
          <a:p>
            <a:r>
              <a:rPr lang="en-US" sz="3600" dirty="0">
                <a:solidFill>
                  <a:schemeClr val="tx1"/>
                </a:solidFill>
              </a:rPr>
              <a:t>How will on-premises data be securely queried by the cloud solution</a:t>
            </a:r>
          </a:p>
        </p:txBody>
      </p:sp>
      <p:pic>
        <p:nvPicPr>
          <p:cNvPr id="6" name="Picture 5" descr="Decorative images" title="Decorative images">
            <a:extLst>
              <a:ext uri="{FF2B5EF4-FFF2-40B4-BE49-F238E27FC236}">
                <a16:creationId xmlns:a16="http://schemas.microsoft.com/office/drawing/2014/main" id="{25CEC9E7-AEC9-4E73-A9C6-17E6BF9A269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18684" y="791480"/>
            <a:ext cx="2439882" cy="5776420"/>
          </a:xfrm>
          <a:prstGeom prst="rect">
            <a:avLst/>
          </a:prstGeom>
        </p:spPr>
      </p:pic>
    </p:spTree>
    <p:extLst>
      <p:ext uri="{BB962C8B-B14F-4D97-AF65-F5344CB8AC3E}">
        <p14:creationId xmlns:p14="http://schemas.microsoft.com/office/powerpoint/2010/main" val="40416303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quote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722577"/>
            <a:ext cx="11653523" cy="2439520"/>
          </a:xfrm>
        </p:spPr>
        <p:txBody>
          <a:bodyPr>
            <a:normAutofit fontScale="70000" lnSpcReduction="20000"/>
          </a:bodyPr>
          <a:lstStyle/>
          <a:p>
            <a:pPr marL="0" indent="0">
              <a:lnSpc>
                <a:spcPct val="120000"/>
              </a:lnSpc>
              <a:buNone/>
            </a:pPr>
            <a:r>
              <a:rPr lang="en-US" sz="3600" dirty="0">
                <a:solidFill>
                  <a:schemeClr val="tx1"/>
                </a:solidFill>
              </a:rPr>
              <a:t>“</a:t>
            </a:r>
            <a:r>
              <a:rPr lang="en-US" sz="3600" i="1" dirty="0">
                <a:solidFill>
                  <a:schemeClr val="tx1"/>
                </a:solidFill>
              </a:rPr>
              <a:t>Contoso Air is excited to be expanding its cloud capabilities with this solution. Azure has already proven itself from our previous projects and efforts. We are confident that this solution will allow us to improve our baggage metrics immensely while at the same time improving our customer satisfaction numbers.</a:t>
            </a:r>
            <a:r>
              <a:rPr lang="en-US" sz="3600" dirty="0">
                <a:solidFill>
                  <a:schemeClr val="tx1"/>
                </a:solidFill>
              </a:rPr>
              <a:t>”</a:t>
            </a:r>
          </a:p>
          <a:p>
            <a:pPr marL="0" indent="0">
              <a:buNone/>
            </a:pPr>
            <a:endParaRPr lang="en-US" sz="3600" dirty="0">
              <a:solidFill>
                <a:schemeClr val="tx1"/>
              </a:solidFill>
              <a:latin typeface="+mn-lt"/>
            </a:endParaRPr>
          </a:p>
          <a:p>
            <a:pPr marL="0" indent="0" algn="r">
              <a:buNone/>
            </a:pPr>
            <a:r>
              <a:rPr lang="en-US" sz="3600" dirty="0">
                <a:solidFill>
                  <a:schemeClr val="tx1"/>
                </a:solidFill>
              </a:rPr>
              <a:t>- Sage Robertson, CTO, Contoso Air</a:t>
            </a: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2584764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7784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1: Review the customer case study</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2597634"/>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Analyze your customer needs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2071289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6"/>
            <a:ext cx="8912640" cy="5223347"/>
          </a:xfrm>
        </p:spPr>
        <p:txBody>
          <a:bodyPr>
            <a:normAutofit fontScale="92500" lnSpcReduction="10000"/>
          </a:bodyPr>
          <a:lstStyle/>
          <a:p>
            <a:r>
              <a:rPr lang="en-US" sz="3600" dirty="0">
                <a:solidFill>
                  <a:schemeClr val="tx1"/>
                </a:solidFill>
              </a:rPr>
              <a:t>Contoso Air is a leader in the air travel industry</a:t>
            </a:r>
          </a:p>
          <a:p>
            <a:endParaRPr lang="en-US" sz="3600" dirty="0">
              <a:solidFill>
                <a:schemeClr val="tx1"/>
              </a:solidFill>
            </a:endParaRPr>
          </a:p>
          <a:p>
            <a:r>
              <a:rPr lang="en-US" sz="3600" dirty="0"/>
              <a:t>Customer is modernizing applications and infrastructure to remain competitive</a:t>
            </a:r>
          </a:p>
          <a:p>
            <a:endParaRPr lang="en-US" sz="3600" dirty="0"/>
          </a:p>
          <a:p>
            <a:r>
              <a:rPr lang="en-US" sz="3600" dirty="0"/>
              <a:t>Customer wants a PoC baggage handling and tracking process using RFID tags</a:t>
            </a:r>
          </a:p>
          <a:p>
            <a:endParaRPr lang="en-US" sz="3600" dirty="0"/>
          </a:p>
          <a:p>
            <a:r>
              <a:rPr lang="en-US" sz="3600" dirty="0"/>
              <a:t>Their cloud systems must be capable of securely retrieving data from on-premises systems</a:t>
            </a:r>
          </a:p>
          <a:p>
            <a:pPr marL="0" indent="0">
              <a:buNone/>
            </a:pPr>
            <a:endParaRPr lang="en-US" sz="3600" dirty="0"/>
          </a:p>
          <a:p>
            <a:pPr marL="0" indent="0">
              <a:buNone/>
            </a:pPr>
            <a:endParaRPr lang="en-US" sz="3600" dirty="0">
              <a:solidFill>
                <a:schemeClr val="tx1"/>
              </a:solidFill>
            </a:endParaRPr>
          </a:p>
        </p:txBody>
      </p:sp>
      <p:pic>
        <p:nvPicPr>
          <p:cNvPr id="5" name="Picture 4" descr="Decorative image" title="Decorative image">
            <a:extLst>
              <a:ext uri="{FF2B5EF4-FFF2-40B4-BE49-F238E27FC236}">
                <a16:creationId xmlns:a16="http://schemas.microsoft.com/office/drawing/2014/main" id="{8B8C5338-1FFE-400D-AB58-022A5BA8B20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81880" y="1189176"/>
            <a:ext cx="2743200" cy="2743200"/>
          </a:xfrm>
          <a:prstGeom prst="rect">
            <a:avLst/>
          </a:prstGeom>
        </p:spPr>
      </p:pic>
    </p:spTree>
    <p:extLst>
      <p:ext uri="{BB962C8B-B14F-4D97-AF65-F5344CB8AC3E}">
        <p14:creationId xmlns:p14="http://schemas.microsoft.com/office/powerpoint/2010/main" val="3429127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needs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8" y="1189176"/>
            <a:ext cx="9765715" cy="5376723"/>
          </a:xfrm>
        </p:spPr>
        <p:txBody>
          <a:bodyPr>
            <a:normAutofit/>
          </a:bodyPr>
          <a:lstStyle/>
          <a:p>
            <a:r>
              <a:rPr lang="en-US" sz="3600" dirty="0"/>
              <a:t>Low-latency global data replication</a:t>
            </a:r>
          </a:p>
          <a:p>
            <a:endParaRPr lang="en-US" sz="3600" dirty="0"/>
          </a:p>
          <a:p>
            <a:r>
              <a:rPr lang="en-US" sz="3600" dirty="0"/>
              <a:t>Apps for web, iOS, Android, and UWP</a:t>
            </a:r>
          </a:p>
          <a:p>
            <a:endParaRPr lang="en-US" sz="3600" dirty="0"/>
          </a:p>
          <a:p>
            <a:r>
              <a:rPr lang="en-US" sz="3600" dirty="0"/>
              <a:t>Real-time RFID location data for baggage</a:t>
            </a:r>
          </a:p>
          <a:p>
            <a:endParaRPr lang="en-US" sz="3600" dirty="0"/>
          </a:p>
          <a:p>
            <a:r>
              <a:rPr lang="en-US" sz="3600" dirty="0"/>
              <a:t>Ability to rapidly build, test, and deploy application updates</a:t>
            </a:r>
          </a:p>
          <a:p>
            <a:endParaRPr lang="en-US" sz="3600" dirty="0"/>
          </a:p>
        </p:txBody>
      </p:sp>
      <p:pic>
        <p:nvPicPr>
          <p:cNvPr id="7" name="Picture 6" descr="Decorative image" title="Decorative image">
            <a:extLst>
              <a:ext uri="{FF2B5EF4-FFF2-40B4-BE49-F238E27FC236}">
                <a16:creationId xmlns:a16="http://schemas.microsoft.com/office/drawing/2014/main" id="{B620A9F1-3C3C-4A71-BF44-CC848C392DE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81880" y="1189176"/>
            <a:ext cx="2743200" cy="2743200"/>
          </a:xfrm>
          <a:prstGeom prst="rect">
            <a:avLst/>
          </a:prstGeom>
        </p:spPr>
      </p:pic>
    </p:spTree>
    <p:extLst>
      <p:ext uri="{BB962C8B-B14F-4D97-AF65-F5344CB8AC3E}">
        <p14:creationId xmlns:p14="http://schemas.microsoft.com/office/powerpoint/2010/main" val="3923265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r>
              <a:rPr lang="en-US" sz="3600" dirty="0">
                <a:solidFill>
                  <a:schemeClr val="tx1"/>
                </a:solidFill>
              </a:rPr>
              <a:t>Worried about potential security-related disruptions</a:t>
            </a:r>
          </a:p>
          <a:p>
            <a:endParaRPr lang="en-US" sz="3600" dirty="0">
              <a:solidFill>
                <a:schemeClr val="tx1"/>
              </a:solidFill>
            </a:endParaRPr>
          </a:p>
          <a:p>
            <a:r>
              <a:rPr lang="en-US" sz="3600" dirty="0">
                <a:solidFill>
                  <a:schemeClr val="tx1"/>
                </a:solidFill>
              </a:rPr>
              <a:t>Can Azure reliably communicate with IoT RFID scanners</a:t>
            </a:r>
          </a:p>
          <a:p>
            <a:endParaRPr lang="en-US" sz="3600" dirty="0">
              <a:solidFill>
                <a:schemeClr val="tx1"/>
              </a:solidFill>
            </a:endParaRPr>
          </a:p>
          <a:p>
            <a:r>
              <a:rPr lang="en-US" sz="3600" dirty="0">
                <a:solidFill>
                  <a:schemeClr val="tx1"/>
                </a:solidFill>
              </a:rPr>
              <a:t>Is Xamarin the right tool for mobile app development</a:t>
            </a:r>
          </a:p>
        </p:txBody>
      </p:sp>
      <p:pic>
        <p:nvPicPr>
          <p:cNvPr id="5" name="Picture 4" descr="Decorative images" title="Decorative images">
            <a:extLst>
              <a:ext uri="{FF2B5EF4-FFF2-40B4-BE49-F238E27FC236}">
                <a16:creationId xmlns:a16="http://schemas.microsoft.com/office/drawing/2014/main" id="{B456E8B5-1CDE-4631-9BE8-D4BE206203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30627" y="776490"/>
            <a:ext cx="2171494" cy="5776420"/>
          </a:xfrm>
          <a:prstGeom prst="rect">
            <a:avLst/>
          </a:prstGeom>
        </p:spPr>
      </p:pic>
    </p:spTree>
    <p:extLst>
      <p:ext uri="{BB962C8B-B14F-4D97-AF65-F5344CB8AC3E}">
        <p14:creationId xmlns:p14="http://schemas.microsoft.com/office/powerpoint/2010/main" val="601339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r>
              <a:rPr lang="en-US" sz="3600" dirty="0">
                <a:solidFill>
                  <a:schemeClr val="tx1"/>
                </a:solidFill>
              </a:rPr>
              <a:t>How can low data latency be assured</a:t>
            </a:r>
          </a:p>
          <a:p>
            <a:endParaRPr lang="en-US" sz="3600" dirty="0">
              <a:solidFill>
                <a:schemeClr val="tx1"/>
              </a:solidFill>
            </a:endParaRPr>
          </a:p>
          <a:p>
            <a:r>
              <a:rPr lang="en-US" sz="3600" dirty="0">
                <a:solidFill>
                  <a:schemeClr val="tx1"/>
                </a:solidFill>
              </a:rPr>
              <a:t>Will the solution scale meet our needs</a:t>
            </a:r>
          </a:p>
          <a:p>
            <a:endParaRPr lang="en-US" sz="3600" dirty="0">
              <a:solidFill>
                <a:schemeClr val="tx1"/>
              </a:solidFill>
            </a:endParaRPr>
          </a:p>
          <a:p>
            <a:r>
              <a:rPr lang="en-US" sz="3600" dirty="0">
                <a:solidFill>
                  <a:schemeClr val="tx1"/>
                </a:solidFill>
              </a:rPr>
              <a:t>How will on-premises data be securely queried by the cloud solution</a:t>
            </a:r>
          </a:p>
        </p:txBody>
      </p:sp>
      <p:pic>
        <p:nvPicPr>
          <p:cNvPr id="6" name="Picture 5" descr="Decorative images" title="Decorative images">
            <a:extLst>
              <a:ext uri="{FF2B5EF4-FFF2-40B4-BE49-F238E27FC236}">
                <a16:creationId xmlns:a16="http://schemas.microsoft.com/office/drawing/2014/main" id="{B974658B-5D8A-430E-8333-497A9694149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19425" y="791480"/>
            <a:ext cx="2439882" cy="5776420"/>
          </a:xfrm>
          <a:prstGeom prst="rect">
            <a:avLst/>
          </a:prstGeom>
        </p:spPr>
      </p:pic>
    </p:spTree>
    <p:extLst>
      <p:ext uri="{BB962C8B-B14F-4D97-AF65-F5344CB8AC3E}">
        <p14:creationId xmlns:p14="http://schemas.microsoft.com/office/powerpoint/2010/main" val="2316247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5" name="Picture 4" descr="This data flow diagram illustrates how Microsoft Azure services like IoT Hub, Data Lake, and SQL Data Warehouse enable ‘big data’ solutions that can the handle high velocity data that is typical of IoT. Components in this diagram interact with each other between end users and the enterprise, and the components are organized in eight groups that flow in the following order: On Premises, Ingest, Stream Processing, Batch Storage, Speed Serving, Batch Processing, Batch View Serving, and Analytics Clients.&#10;&#10;At this time, we are unable to capture all of the information in the window. Future versions of this course should address this." title="Common Internet of Things (IoT) scenarios infographic">
            <a:extLst>
              <a:ext uri="{FF2B5EF4-FFF2-40B4-BE49-F238E27FC236}">
                <a16:creationId xmlns:a16="http://schemas.microsoft.com/office/drawing/2014/main" id="{1547D6CF-0C55-475B-81BC-DF12620CF80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89883" y="996687"/>
            <a:ext cx="10212232" cy="5664006"/>
          </a:xfrm>
          <a:prstGeom prst="rect">
            <a:avLst/>
          </a:prstGeom>
        </p:spPr>
      </p:pic>
    </p:spTree>
    <p:extLst>
      <p:ext uri="{BB962C8B-B14F-4D97-AF65-F5344CB8AC3E}">
        <p14:creationId xmlns:p14="http://schemas.microsoft.com/office/powerpoint/2010/main" val="37051190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2: Design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741246"/>
            <a:ext cx="10652686" cy="293003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Design a solution and prepare to present the solution to the target customer audience in a 15-minute chalk-talk format. </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60 minutes</a:t>
            </a:r>
          </a:p>
        </p:txBody>
      </p:sp>
      <p:graphicFrame>
        <p:nvGraphicFramePr>
          <p:cNvPr id="4" name="Table 3">
            <a:extLst>
              <a:ext uri="{FF2B5EF4-FFF2-40B4-BE49-F238E27FC236}">
                <a16:creationId xmlns:a16="http://schemas.microsoft.com/office/drawing/2014/main" id="{9FC7A5CD-D651-4072-A920-34F54BCBC3EF}"/>
              </a:ext>
            </a:extLst>
          </p:cNvPr>
          <p:cNvGraphicFramePr>
            <a:graphicFrameLocks noGrp="1"/>
          </p:cNvGraphicFramePr>
          <p:nvPr>
            <p:extLst>
              <p:ext uri="{D42A27DB-BD31-4B8C-83A1-F6EECF244321}">
                <p14:modId xmlns:p14="http://schemas.microsoft.com/office/powerpoint/2010/main" val="1012795904"/>
              </p:ext>
            </p:extLst>
          </p:nvPr>
        </p:nvGraphicFramePr>
        <p:xfrm>
          <a:off x="3095545" y="3791921"/>
          <a:ext cx="8040154" cy="2420452"/>
        </p:xfrm>
        <a:graphic>
          <a:graphicData uri="http://schemas.openxmlformats.org/drawingml/2006/table">
            <a:tbl>
              <a:tblPr firstRow="1" bandRow="1">
                <a:tableStyleId>{69CF1AB2-1976-4502-BF36-3FF5EA218861}</a:tableStyleId>
              </a:tblPr>
              <a:tblGrid>
                <a:gridCol w="1758700">
                  <a:extLst>
                    <a:ext uri="{9D8B030D-6E8A-4147-A177-3AD203B41FA5}">
                      <a16:colId xmlns:a16="http://schemas.microsoft.com/office/drawing/2014/main" val="20000"/>
                    </a:ext>
                  </a:extLst>
                </a:gridCol>
                <a:gridCol w="6281454">
                  <a:extLst>
                    <a:ext uri="{9D8B030D-6E8A-4147-A177-3AD203B41FA5}">
                      <a16:colId xmlns:a16="http://schemas.microsoft.com/office/drawing/2014/main" val="20001"/>
                    </a:ext>
                  </a:extLst>
                </a:gridCol>
              </a:tblGrid>
              <a:tr h="672348">
                <a:tc>
                  <a:txBody>
                    <a:bodyPr/>
                    <a:lstStyle/>
                    <a:p>
                      <a:r>
                        <a:rPr lang="en-US" sz="1300" b="1" i="1" dirty="0">
                          <a:latin typeface="Segoe UI" panose="020B0502040204020203" pitchFamily="34" charset="0"/>
                          <a:cs typeface="Segoe UI" panose="020B0502040204020203" pitchFamily="34" charset="0"/>
                        </a:rPr>
                        <a:t>Business</a:t>
                      </a:r>
                      <a:r>
                        <a:rPr lang="en-US" sz="1300" b="1" i="1" kern="1200" dirty="0">
                          <a:solidFill>
                            <a:schemeClr val="dk1"/>
                          </a:solidFill>
                          <a:latin typeface="Segoe UI" panose="020B0502040204020203" pitchFamily="34" charset="0"/>
                          <a:ea typeface="+mn-ea"/>
                          <a:cs typeface="Segoe UI" panose="020B0502040204020203" pitchFamily="34" charset="0"/>
                        </a:rPr>
                        <a:t> needs</a:t>
                      </a:r>
                    </a:p>
                    <a:p>
                      <a:r>
                        <a:rPr lang="en-US" sz="1300" b="0" i="0" dirty="0">
                          <a:latin typeface="Segoe UI" panose="020B0502040204020203" pitchFamily="34" charset="0"/>
                          <a:cs typeface="Segoe UI" panose="020B0502040204020203" pitchFamily="34" charset="0"/>
                        </a:rPr>
                        <a:t>(10 minutes)</a:t>
                      </a:r>
                      <a:br>
                        <a:rPr lang="en-US" sz="1300" b="0" i="0" dirty="0">
                          <a:latin typeface="Segoe UI" panose="020B0502040204020203" pitchFamily="34" charset="0"/>
                          <a:cs typeface="Segoe UI" panose="020B0502040204020203" pitchFamily="34" charset="0"/>
                        </a:rPr>
                      </a:br>
                      <a:endParaRPr lang="en-US" sz="1300" b="0" i="0" dirty="0">
                        <a:latin typeface="Segoe UI" panose="020B0502040204020203" pitchFamily="34" charset="0"/>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b="0" dirty="0">
                          <a:solidFill>
                            <a:schemeClr val="bg1"/>
                          </a:solidFill>
                          <a:latin typeface="Segoe UI" panose="020B0502040204020203" pitchFamily="34" charset="0"/>
                          <a:cs typeface="Segoe UI" panose="020B0502040204020203" pitchFamily="34" charset="0"/>
                        </a:rPr>
                        <a:t>Respond to questions outlined in your guide and list the answers on a flipchart.</a:t>
                      </a:r>
                    </a:p>
                    <a:p>
                      <a:endParaRPr lang="en-US" sz="1300" b="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0"/>
                  </a:ext>
                </a:extLst>
              </a:tr>
              <a:tr h="672348">
                <a:tc>
                  <a:txBody>
                    <a:bodyPr/>
                    <a:lstStyle/>
                    <a:p>
                      <a:r>
                        <a:rPr lang="en-US" sz="1300" b="1" i="1" dirty="0">
                          <a:latin typeface="Segoe UI" panose="020B0502040204020203" pitchFamily="34" charset="0"/>
                          <a:cs typeface="Segoe UI" panose="020B0502040204020203" pitchFamily="34" charset="0"/>
                        </a:rPr>
                        <a:t>Design</a:t>
                      </a:r>
                    </a:p>
                    <a:p>
                      <a:pPr marL="0" algn="l" defTabSz="932742" rtl="0" eaLnBrk="1" latinLnBrk="0" hangingPunct="1"/>
                      <a:r>
                        <a:rPr lang="en-US" sz="1300" b="0" i="0" kern="1200" dirty="0">
                          <a:solidFill>
                            <a:schemeClr val="dk1"/>
                          </a:solidFill>
                          <a:latin typeface="Segoe UI" panose="020B0502040204020203" pitchFamily="34" charset="0"/>
                          <a:ea typeface="+mn-ea"/>
                          <a:cs typeface="Segoe UI" panose="020B0502040204020203" pitchFamily="34" charset="0"/>
                        </a:rPr>
                        <a:t>(35 minutes)</a:t>
                      </a:r>
                      <a:br>
                        <a:rPr lang="en-US" sz="1300" b="0" i="0" kern="1200" dirty="0">
                          <a:solidFill>
                            <a:schemeClr val="dk1"/>
                          </a:solidFill>
                          <a:latin typeface="Segoe UI" panose="020B0502040204020203" pitchFamily="34" charset="0"/>
                          <a:ea typeface="+mn-ea"/>
                          <a:cs typeface="Segoe UI" panose="020B0502040204020203" pitchFamily="34" charset="0"/>
                        </a:rPr>
                      </a:br>
                      <a:endParaRPr lang="en-US" sz="1300" b="0" i="0" kern="1200" dirty="0">
                        <a:solidFill>
                          <a:schemeClr val="dk1"/>
                        </a:solidFill>
                        <a:latin typeface="Segoe UI" panose="020B0502040204020203" pitchFamily="34" charset="0"/>
                        <a:ea typeface="+mn-ea"/>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kern="1200" baseline="0" dirty="0">
                          <a:solidFill>
                            <a:schemeClr val="bg1"/>
                          </a:solidFill>
                          <a:latin typeface="Segoe UI" panose="020B0502040204020203" pitchFamily="34" charset="0"/>
                          <a:ea typeface="+mn-ea"/>
                          <a:cs typeface="Segoe UI" panose="020B0502040204020203" pitchFamily="34" charset="0"/>
                        </a:rPr>
                        <a:t>Design a solution for as many of the stated requirements as time allows. Show the solution on a flipchart.</a:t>
                      </a:r>
                    </a:p>
                    <a:p>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1"/>
                  </a:ext>
                </a:extLst>
              </a:tr>
              <a:tr h="1075756">
                <a:tc>
                  <a:txBody>
                    <a:bodyPr/>
                    <a:lstStyle/>
                    <a:p>
                      <a:r>
                        <a:rPr lang="en-US" sz="1300" b="1" i="1" dirty="0">
                          <a:latin typeface="Segoe UI" panose="020B0502040204020203" pitchFamily="34" charset="0"/>
                          <a:cs typeface="Segoe UI" panose="020B0502040204020203" pitchFamily="34" charset="0"/>
                        </a:rPr>
                        <a:t>Prepare</a:t>
                      </a:r>
                    </a:p>
                    <a:p>
                      <a:pPr marL="0" marR="0" indent="0" algn="l" defTabSz="932742" rtl="0" eaLnBrk="1" fontAlgn="auto" latinLnBrk="0" hangingPunct="1">
                        <a:lnSpc>
                          <a:spcPct val="100000"/>
                        </a:lnSpc>
                        <a:spcBef>
                          <a:spcPts val="0"/>
                        </a:spcBef>
                        <a:spcAft>
                          <a:spcPts val="0"/>
                        </a:spcAft>
                        <a:buClrTx/>
                        <a:buSzTx/>
                        <a:buFontTx/>
                        <a:buNone/>
                        <a:tabLst/>
                        <a:defRPr/>
                      </a:pPr>
                      <a:r>
                        <a:rPr lang="en-US" sz="1300" b="0" i="0" kern="1200" dirty="0">
                          <a:solidFill>
                            <a:schemeClr val="dk1"/>
                          </a:solidFill>
                          <a:latin typeface="Segoe UI" panose="020B0502040204020203" pitchFamily="34" charset="0"/>
                          <a:ea typeface="+mn-ea"/>
                          <a:cs typeface="Segoe UI" panose="020B0502040204020203" pitchFamily="34" charset="0"/>
                        </a:rPr>
                        <a:t>(15 minutes)</a:t>
                      </a:r>
                    </a:p>
                    <a:p>
                      <a:endParaRPr lang="en-US" sz="1300" b="1" i="1" dirty="0">
                        <a:latin typeface="Segoe UI" panose="020B0502040204020203" pitchFamily="34" charset="0"/>
                        <a:cs typeface="Segoe UI" panose="020B0502040204020203" pitchFamily="34" charset="0"/>
                      </a:endParaRPr>
                    </a:p>
                  </a:txBody>
                  <a:tcPr marL="67235" marR="67235" marT="33617" marB="33617"/>
                </a:tc>
                <a:tc>
                  <a:txBody>
                    <a:bodyPr/>
                    <a:lstStyle/>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any customer needs that are not addressed with the proposed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the benefits of your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Determine how you will respond to the customer’s objections.</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Prepare for a 15-minute presentation to the customer.</a:t>
                      </a:r>
                      <a:br>
                        <a:rPr lang="en-US" sz="1300" dirty="0">
                          <a:latin typeface="Segoe UI" panose="020B0502040204020203" pitchFamily="34" charset="0"/>
                          <a:cs typeface="Segoe UI" panose="020B0502040204020203" pitchFamily="34" charset="0"/>
                        </a:rPr>
                      </a:br>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203314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2_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C+E Readiness Template">
  <a:themeElements>
    <a:clrScheme name="S4 Feb 2017 Dark Back">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FFF100"/>
      </a:hlink>
      <a:folHlink>
        <a:srgbClr val="FFF100"/>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3295</Words>
  <Application>Microsoft Office PowerPoint</Application>
  <PresentationFormat>Widescreen</PresentationFormat>
  <Paragraphs>285</Paragraphs>
  <Slides>22</Slides>
  <Notes>22</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22</vt:i4>
      </vt:variant>
    </vt:vector>
  </HeadingPairs>
  <TitlesOfParts>
    <vt:vector size="31" baseType="lpstr">
      <vt:lpstr>Arial</vt:lpstr>
      <vt:lpstr>Calibri</vt:lpstr>
      <vt:lpstr>Consolas</vt:lpstr>
      <vt:lpstr>Segoe UI</vt:lpstr>
      <vt:lpstr>Segoe UI Light</vt:lpstr>
      <vt:lpstr>Segoe UI Semilight</vt:lpstr>
      <vt:lpstr>Wingdings</vt:lpstr>
      <vt:lpstr>2_Server and Cloud 2013</vt:lpstr>
      <vt:lpstr>C+E Readiness Template</vt:lpstr>
      <vt:lpstr>Mobile app innovation</vt:lpstr>
      <vt:lpstr>Abstract and learning objectives</vt:lpstr>
      <vt:lpstr>Step 1: Review the customer case study</vt:lpstr>
      <vt:lpstr>Customer situation </vt:lpstr>
      <vt:lpstr>Customer needs </vt:lpstr>
      <vt:lpstr>Customer objections </vt:lpstr>
      <vt:lpstr>Customer objections </vt:lpstr>
      <vt:lpstr>Common scenarios </vt:lpstr>
      <vt:lpstr>Step 2: Design the solution</vt:lpstr>
      <vt:lpstr>Step 3: Present the solution</vt:lpstr>
      <vt:lpstr>Wrap-up</vt:lpstr>
      <vt:lpstr>Preferred target audience </vt:lpstr>
      <vt:lpstr>Preferred solution </vt:lpstr>
      <vt:lpstr>Preferred solution </vt:lpstr>
      <vt:lpstr>Preferred solution </vt:lpstr>
      <vt:lpstr>Preferred solution </vt:lpstr>
      <vt:lpstr>Preferred solution </vt:lpstr>
      <vt:lpstr>Preferred solution </vt:lpstr>
      <vt:lpstr>Preferred objections handling </vt:lpstr>
      <vt:lpstr>Preferred objections handling </vt:lpstr>
      <vt:lpstr>Customer quote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2018-03-09T16:27:52Z</dcterms:created>
  <dcterms:modified xsi:type="dcterms:W3CDTF">2018-03-09T16:29:01Z</dcterms:modified>
</cp:coreProperties>
</file>

<file path=docProps/thumbnail.jpeg>
</file>